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93" r:id="rId20"/>
    <p:sldId id="275" r:id="rId21"/>
    <p:sldId id="296" r:id="rId22"/>
    <p:sldId id="294" r:id="rId23"/>
    <p:sldId id="274" r:id="rId24"/>
    <p:sldId id="276" r:id="rId25"/>
    <p:sldId id="277" r:id="rId26"/>
    <p:sldId id="295" r:id="rId27"/>
    <p:sldId id="278" r:id="rId28"/>
    <p:sldId id="279" r:id="rId29"/>
    <p:sldId id="280" r:id="rId30"/>
    <p:sldId id="281" r:id="rId31"/>
    <p:sldId id="282" r:id="rId32"/>
    <p:sldId id="283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x="24384000" cy="13716000"/>
  <p:notesSz cx="6858000" cy="9144000"/>
  <p:embeddedFontLst>
    <p:embeddedFont>
      <p:font typeface="Noto Sans CJK KR Black" panose="020B0600000101010101" charset="-127"/>
      <p:bold r:id="rId42"/>
    </p:embeddedFont>
    <p:embeddedFont>
      <p:font typeface="Noto Sans CJK KR Bold" panose="020B0600000101010101" charset="-127"/>
      <p:bold r:id="rId43"/>
    </p:embeddedFont>
    <p:embeddedFont>
      <p:font typeface="Noto Sans CJK KR Regular" panose="020B0600000101010101" charset="-127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2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5066" autoAdjust="0"/>
  </p:normalViewPr>
  <p:slideViewPr>
    <p:cSldViewPr>
      <p:cViewPr varScale="1">
        <p:scale>
          <a:sx n="48" d="100"/>
          <a:sy n="48" d="100"/>
        </p:scale>
        <p:origin x="180" y="2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26.png"/><Relationship Id="rId7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26.png"/><Relationship Id="rId9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9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9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041400"/>
            <a:ext cx="5562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l">
              <a:lnSpc>
                <a:spcPct val="99600"/>
              </a:lnSpc>
            </a:pPr>
            <a:r>
              <a:rPr lang="en" sz="3504" b="0" i="0" u="none" strike="noStrike" spc="491">
                <a:solidFill>
                  <a:srgbClr val="A973FF"/>
                </a:solidFill>
                <a:latin typeface="Noto Sans CJK KR Regular"/>
              </a:rPr>
              <a:t>2025.09</a:t>
            </a:r>
            <a:endParaRPr lang="en" sz="3504" b="0" i="0" u="none" strike="noStrike" spc="491" dirty="0">
              <a:solidFill>
                <a:srgbClr val="A973FF"/>
              </a:solidFill>
              <a:latin typeface="Noto Sans CJK KR Regula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9697700" y="457200"/>
            <a:ext cx="4089400" cy="7747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ko-KR" sz="2341" b="0" i="0" u="none" strike="noStrike" spc="328">
                <a:solidFill>
                  <a:srgbClr val="A973FF"/>
                </a:solidFill>
                <a:ea typeface="Noto Sans CJK KR Regular"/>
              </a:rPr>
              <a:t>핀테크</a:t>
            </a:r>
            <a:r>
              <a:rPr lang="en-US" sz="2341" b="0" i="0" u="none" strike="noStrike" spc="328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2341" b="0" i="0" u="none" strike="noStrike" spc="328">
                <a:solidFill>
                  <a:srgbClr val="A973FF"/>
                </a:solidFill>
                <a:ea typeface="Noto Sans CJK KR Regular"/>
              </a:rPr>
              <a:t>풀스택</a:t>
            </a:r>
            <a:r>
              <a:rPr lang="en-US" sz="2341" b="0" i="0" u="none" strike="noStrike" spc="328">
                <a:solidFill>
                  <a:srgbClr val="A973FF"/>
                </a:solidFill>
                <a:latin typeface="Noto Sans CJK KR Regular"/>
              </a:rPr>
              <a:t> 3</a:t>
            </a:r>
            <a:r>
              <a:rPr lang="ko-KR" sz="2341" b="0" i="0" u="none" strike="noStrike" spc="328">
                <a:solidFill>
                  <a:srgbClr val="A973FF"/>
                </a:solidFill>
                <a:ea typeface="Noto Sans CJK KR Regular"/>
              </a:rPr>
              <a:t>차</a:t>
            </a:r>
            <a:r>
              <a:rPr lang="en-US" sz="2341" b="0" i="0" u="none" strike="noStrike" spc="328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2341" b="0" i="0" u="none" strike="noStrike" spc="328">
                <a:solidFill>
                  <a:srgbClr val="A973FF"/>
                </a:solidFill>
                <a:ea typeface="Noto Sans CJK KR Regular"/>
              </a:rPr>
              <a:t>프로젝트</a:t>
            </a:r>
          </a:p>
          <a:p>
            <a:pPr lvl="0" algn="r">
              <a:lnSpc>
                <a:spcPct val="99600"/>
              </a:lnSpc>
            </a:pPr>
            <a:r>
              <a:rPr lang="en-US" sz="2341" b="0" i="0" u="none" strike="noStrike" spc="328">
                <a:solidFill>
                  <a:srgbClr val="A973FF"/>
                </a:solidFill>
                <a:latin typeface="Noto Sans CJK KR Regular"/>
              </a:rPr>
              <a:t>1</a:t>
            </a:r>
            <a:r>
              <a:rPr lang="ko-KR" sz="2341" b="0" i="0" u="none" strike="noStrike" spc="328">
                <a:solidFill>
                  <a:srgbClr val="A973FF"/>
                </a:solidFill>
                <a:ea typeface="Noto Sans CJK KR Regular"/>
              </a:rPr>
              <a:t>조</a:t>
            </a:r>
            <a:r>
              <a:rPr lang="en-US" sz="2341" b="0" i="0" u="none" strike="noStrike" spc="328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2341" b="0" i="0" u="none" strike="noStrike" spc="328">
                <a:solidFill>
                  <a:srgbClr val="A973FF"/>
                </a:solidFill>
                <a:ea typeface="Noto Sans CJK KR Regular"/>
              </a:rPr>
              <a:t>모으냥즈</a:t>
            </a:r>
            <a:r>
              <a:rPr lang="en-US" sz="2341" b="0" i="0" u="none" strike="noStrike" spc="328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2341" b="0" i="0" u="none" strike="noStrike" spc="328">
                <a:solidFill>
                  <a:srgbClr val="A973FF"/>
                </a:solidFill>
                <a:ea typeface="Noto Sans CJK KR Regular"/>
              </a:rPr>
              <a:t>팀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20800" y="4508500"/>
            <a:ext cx="19494500" cy="48387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ko-KR" sz="14666" b="0" i="0" u="none" strike="noStrike" dirty="0">
                <a:solidFill>
                  <a:srgbClr val="A973FF"/>
                </a:solidFill>
                <a:ea typeface="Noto Sans CJK KR Black"/>
              </a:rPr>
              <a:t>모아봐요</a:t>
            </a:r>
            <a:r>
              <a:rPr lang="en-US" sz="14666" b="0" i="0" u="none" strike="noStrike" dirty="0">
                <a:solidFill>
                  <a:srgbClr val="A973FF"/>
                </a:solidFill>
                <a:latin typeface="Noto Sans CJK KR Black"/>
              </a:rPr>
              <a:t>, </a:t>
            </a:r>
            <a:r>
              <a:rPr lang="ko-KR" sz="14666" b="0" i="0" u="none" strike="noStrike" dirty="0" err="1">
                <a:solidFill>
                  <a:srgbClr val="A973FF"/>
                </a:solidFill>
                <a:ea typeface="Noto Sans CJK KR Black"/>
              </a:rPr>
              <a:t>모으냥즈</a:t>
            </a:r>
            <a:r>
              <a:rPr lang="en-US" sz="14666" b="0" i="0" u="none" strike="noStrike" dirty="0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ea typeface="Noto Sans CJK KR Black"/>
              </a:rPr>
              <a:t>뱅크</a:t>
            </a:r>
          </a:p>
          <a:p>
            <a:pPr lvl="0" algn="l">
              <a:lnSpc>
                <a:spcPct val="99600"/>
              </a:lnSpc>
            </a:pPr>
            <a:r>
              <a:rPr lang="ko-KR" sz="14666" b="0" i="0" u="none" strike="noStrike" dirty="0">
                <a:solidFill>
                  <a:srgbClr val="A973FF"/>
                </a:solidFill>
                <a:ea typeface="Noto Sans CJK KR Black"/>
              </a:rPr>
              <a:t>프로젝트</a:t>
            </a:r>
            <a:r>
              <a:rPr lang="en-US" sz="14666" b="0" i="0" u="none" strike="noStrike" dirty="0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ea typeface="Noto Sans CJK KR Black"/>
              </a:rPr>
              <a:t>소개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0800" y="10706100"/>
            <a:ext cx="8750300" cy="13208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핀테크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풀스택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3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차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프로젝트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1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조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모으냥즈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팀</a:t>
            </a:r>
          </a:p>
          <a:p>
            <a:pPr lvl="0" algn="l">
              <a:lnSpc>
                <a:spcPct val="99600"/>
              </a:lnSpc>
            </a:pP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김희상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 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박윤재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윤성민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유지원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한진성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20800" y="4000500"/>
            <a:ext cx="6261100" cy="7112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핀테크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금융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서비스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통합</a:t>
            </a:r>
            <a:r>
              <a:rPr lang="en-US" sz="4000" b="0" i="0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>
                <a:solidFill>
                  <a:srgbClr val="FFFFFF"/>
                </a:solidFill>
                <a:ea typeface="Noto Sans CJK KR Bold"/>
              </a:rPr>
              <a:t>플랫폼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100" y="2616200"/>
            <a:ext cx="6794500" cy="42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00" y="2616200"/>
            <a:ext cx="6794500" cy="4254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OpenFeign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09700" y="8902700"/>
            <a:ext cx="68961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Eureka Server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같이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Netflix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에서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개발된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         Java HTTP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클라이언트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바인더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선언적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REST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클라이언트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생성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지원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인터페이스와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어노테이션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간편한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구현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Spring Cloud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와의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원활한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간소화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가독성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향상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97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OpenFeign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01100" y="8902700"/>
            <a:ext cx="68961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HTTP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표준화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직렬화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역직렬화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지원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오류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처리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메커니즘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내장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재시도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타임아웃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밸런싱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지원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011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안전한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백엔드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통신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구현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192500" y="8902700"/>
            <a:ext cx="69977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검증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-&gt;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서버로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비밀번호같은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민감정보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요청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개발된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컨트롤러가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있을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안정적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보장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생산성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향상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1925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적용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사례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240500" y="723900"/>
            <a:ext cx="4584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2.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기술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900" y="3987800"/>
            <a:ext cx="2286000" cy="2298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911600" y="4114800"/>
            <a:ext cx="4356100" cy="13462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" sz="7551" b="0" i="0" u="none" strike="noStrike" spc="151">
                <a:solidFill>
                  <a:srgbClr val="FF0000"/>
                </a:solidFill>
                <a:latin typeface="Noto Sans CJK KR Bold"/>
              </a:rPr>
              <a:t>NETFLIX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11600" y="5270500"/>
            <a:ext cx="4254500" cy="1028700"/>
          </a:xfrm>
          <a:prstGeom prst="rect">
            <a:avLst/>
          </a:prstGeom>
        </p:spPr>
        <p:txBody>
          <a:bodyPr lIns="0" tIns="0" rIns="0" bIns="70028" rtlCol="0" anchor="b"/>
          <a:lstStyle/>
          <a:p>
            <a:pPr lvl="0" algn="l">
              <a:lnSpc>
                <a:spcPct val="99600"/>
              </a:lnSpc>
            </a:pPr>
            <a:r>
              <a:rPr lang="en" sz="5755" b="0" i="0" u="none" strike="noStrike" spc="113">
                <a:solidFill>
                  <a:srgbClr val="9E9E9E"/>
                </a:solidFill>
                <a:latin typeface="Noto Sans CJK KR Bold"/>
              </a:rPr>
              <a:t>OpenFeign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2616200"/>
            <a:ext cx="9855200" cy="42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1900" y="2616200"/>
            <a:ext cx="9855200" cy="4254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JWT Token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66900" y="8902700"/>
            <a:ext cx="99695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Noto Sans CJK KR Regular"/>
              </a:rPr>
              <a:t>- JWT(JSON Web Token)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      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민감한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안전하게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전송하는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개방형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표준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서명되어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있어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신뢰성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보장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헤더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페이로드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서명의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부분으로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구성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포함된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방식으로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필요한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담고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있음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토큰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인증으로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상태를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저장할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필요가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없음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(Stateless)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66900" y="79756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JWT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661900" y="8902700"/>
            <a:ext cx="99695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마이크로서비스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공유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방식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서버에서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JWT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발급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요청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헤더에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JWT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포함하여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전송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JWT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검증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별도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없이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컨텍스트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유지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61900" y="79756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MSA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서버간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유저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정보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전달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방식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240500" y="723900"/>
            <a:ext cx="4584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2.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기술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616200"/>
            <a:ext cx="6794500" cy="425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00" y="2616200"/>
            <a:ext cx="6794500" cy="4254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Spring AOP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9700" y="8902700"/>
            <a:ext cx="68961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Aspect Oriented Programming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약자로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지향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프로그래밍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핵심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비즈니스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로직과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부가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분리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중복을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제거하고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모듈화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향상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선언적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방식으로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부가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적용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유지보수성과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재사용성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증가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097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Spring AOP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01100" y="8902700"/>
            <a:ext cx="68961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@Aspect, @Pointcut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어노테이션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활용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메소드에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적용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메소드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실행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트랜잭션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포함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011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자동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로그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처리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구현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192500" y="8902700"/>
            <a:ext cx="68961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중앙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집중식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시스템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레벨에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따른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분류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(INFO, ERROR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)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주요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포함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저장소와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모니터링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도구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연동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실시간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1925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로깅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시스템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구조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240500" y="723900"/>
            <a:ext cx="4584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2.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기술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94400" y="4127500"/>
            <a:ext cx="1866900" cy="1219200"/>
          </a:xfrm>
          <a:prstGeom prst="rect">
            <a:avLst/>
          </a:prstGeom>
        </p:spPr>
      </p:pic>
      <p:pic>
        <p:nvPicPr>
          <p:cNvPr id="20" name="그림 19" descr="텍스트, 스크린샷, 메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268FD11-DE69-2476-0486-05AEDA0308F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209" b="18367"/>
          <a:stretch>
            <a:fillRect/>
          </a:stretch>
        </p:blipFill>
        <p:spPr>
          <a:xfrm>
            <a:off x="8717491" y="2032001"/>
            <a:ext cx="6949017" cy="48387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Github / SourceTree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8458200"/>
            <a:ext cx="6896100" cy="4343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940800" y="9893300"/>
            <a:ext cx="67564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GUI Git Tree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쉬운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히스토리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직관적인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변경사항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브랜치별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흐름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가시화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작업물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충돌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(Conflict)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해결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용이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940800" y="8966200"/>
            <a:ext cx="46609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Git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사용을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보다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간편하게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967200" y="9893300"/>
            <a:ext cx="67564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Pull / Push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자동화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원격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저장소와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실시간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동기화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브랜치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/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병합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작업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간소화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967200" y="89662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자동화된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워크플로우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0" y="2895600"/>
            <a:ext cx="6896100" cy="4343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940800" y="4343400"/>
            <a:ext cx="73152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GitHub-flow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브랜치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전략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채택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Base  Master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브랜치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(main) 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          +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추가용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feature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브랜치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운영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작업하고자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브랜치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생성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간단하고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빠르게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배포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가능한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전략적인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Flow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408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효율적인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브랜치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전략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967200" y="43434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Pull Request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리뷰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최소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1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명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이상의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승인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필요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품질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버그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이슈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점검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스타일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준수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리뷰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의견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반영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병합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9672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코드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리뷰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프로세스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240500" y="723900"/>
            <a:ext cx="4584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2.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기술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724900" y="2451100"/>
            <a:ext cx="2057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en" sz="4423" b="0" i="0" u="none" strike="noStrike">
                <a:solidFill>
                  <a:srgbClr val="FFFFFF"/>
                </a:solidFill>
                <a:latin typeface="Noto Sans CJK KR Black"/>
              </a:rPr>
              <a:t>Github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24900" y="8064500"/>
            <a:ext cx="33401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en" sz="4423" b="0" i="0" u="none" strike="noStrike">
                <a:solidFill>
                  <a:srgbClr val="FFFFFF"/>
                </a:solidFill>
                <a:latin typeface="Noto Sans CJK KR Black"/>
              </a:rPr>
              <a:t>SourceTree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172466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3.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기능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및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서비스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흐름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5257800" cy="19304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서비스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전체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시나리오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사용자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경험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다이어그램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216900" y="90043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전체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시나리오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(1)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300" y="25654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9500" y="3492500"/>
            <a:ext cx="838200" cy="800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89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2500" y="5600700"/>
            <a:ext cx="749300" cy="1104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64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10000" y="5892800"/>
            <a:ext cx="1168400" cy="673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994900" y="52832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 dirty="0">
                <a:solidFill>
                  <a:srgbClr val="FFFFFF"/>
                </a:solidFill>
                <a:ea typeface="Noto Sans CJK KR Bold"/>
              </a:rPr>
              <a:t>상품</a:t>
            </a:r>
            <a:r>
              <a:rPr lang="en-US" sz="3600" b="0" i="0" u="none" strike="noStrike" spc="-108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 dirty="0">
                <a:solidFill>
                  <a:srgbClr val="FFFFFF"/>
                </a:solidFill>
                <a:ea typeface="Noto Sans CJK KR Bold"/>
              </a:rPr>
              <a:t>조회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94900" y="6464300"/>
            <a:ext cx="449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목록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금리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등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맞춤형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추천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제공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925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en" sz="3600" b="0" i="0" u="none" strike="noStrike" spc="-108">
                <a:solidFill>
                  <a:srgbClr val="FFFFFF"/>
                </a:solidFill>
                <a:ea typeface="Noto Sans CJK KR Bold"/>
              </a:rPr>
              <a:t>회원가입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492500" y="8699500"/>
            <a:ext cx="449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아이디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비밀번호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입력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개인정보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입력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가입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완료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메인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페이지로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이동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5100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 dirty="0">
                <a:solidFill>
                  <a:srgbClr val="FFFFFF"/>
                </a:solidFill>
                <a:ea typeface="Noto Sans CJK KR Bold"/>
              </a:rPr>
              <a:t>계좌</a:t>
            </a:r>
            <a:r>
              <a:rPr lang="en-US" sz="3600" b="0" i="0" u="none" strike="noStrike" spc="-108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 dirty="0">
                <a:solidFill>
                  <a:srgbClr val="FFFFFF"/>
                </a:solidFill>
                <a:ea typeface="Noto Sans CJK KR Bold"/>
              </a:rPr>
              <a:t>개설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10000" y="8699500"/>
            <a:ext cx="449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원하는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선택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신청서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작성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약관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동의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인증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완료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확인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770600" y="723900"/>
            <a:ext cx="5054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3.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기능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서비스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흐름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051800" y="91948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819400"/>
            <a:ext cx="4800600" cy="4800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700" y="2819400"/>
            <a:ext cx="4800600" cy="4800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5700" y="2819400"/>
            <a:ext cx="4800600" cy="4800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86400" y="2819400"/>
            <a:ext cx="4800600" cy="4800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전체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시나리오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(2)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399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충전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6500" y="8343900"/>
            <a:ext cx="5194300" cy="3365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충전할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선택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입력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en-US" sz="2933" b="0" i="0" u="none" strike="noStrike" spc="-88" dirty="0" err="1">
                <a:solidFill>
                  <a:srgbClr val="FFFFFF"/>
                </a:solidFill>
                <a:latin typeface="Noto Sans CJK KR Regular"/>
              </a:rPr>
              <a:t>KakaoPay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API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연동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진행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승인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잔액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갱신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완료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279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>
                <a:solidFill>
                  <a:srgbClr val="A973FF"/>
                </a:solidFill>
                <a:ea typeface="Noto Sans CJK KR Bold"/>
              </a:rPr>
              <a:t>송금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46900" y="8343900"/>
            <a:ext cx="4914900" cy="3365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송금할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선택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받는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입력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메모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입력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내용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확인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인증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처리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완료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알림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내역에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286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>
                <a:solidFill>
                  <a:srgbClr val="A973FF"/>
                </a:solidFill>
                <a:ea typeface="Noto Sans CJK KR Bold"/>
              </a:rPr>
              <a:t>거래내역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34900" y="8343900"/>
            <a:ext cx="4914900" cy="2806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계좌별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거래내역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기간별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필터링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유형별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거래내역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다운로드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통계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제공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5166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>
                <a:solidFill>
                  <a:srgbClr val="A973FF"/>
                </a:solidFill>
                <a:ea typeface="Noto Sans CJK KR Bold"/>
              </a:rPr>
              <a:t>카드연동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122900" y="8343900"/>
            <a:ext cx="4914900" cy="2806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보유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등록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입력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인증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사용내역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연동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카드별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770600" y="723900"/>
            <a:ext cx="5054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3.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기능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서비스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흐름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514720" y="2678113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599" y="3746500"/>
            <a:ext cx="9139501" cy="62230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C5B118D-ECEF-39FB-D87A-4645ADFC88DB}"/>
              </a:ext>
            </a:extLst>
          </p:cNvPr>
          <p:cNvSpPr/>
          <p:nvPr/>
        </p:nvSpPr>
        <p:spPr>
          <a:xfrm>
            <a:off x="2286000" y="4038600"/>
            <a:ext cx="8641720" cy="5562600"/>
          </a:xfrm>
          <a:prstGeom prst="roundRect">
            <a:avLst>
              <a:gd name="adj" fmla="val 6857"/>
            </a:avLst>
          </a:prstGeom>
          <a:solidFill>
            <a:srgbClr val="252525"/>
          </a:solidFill>
          <a:ln>
            <a:solidFill>
              <a:srgbClr val="252525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3901" y="3746500"/>
            <a:ext cx="9139501" cy="62230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D04B8FD-493F-D58A-4999-226A6EB19D69}"/>
              </a:ext>
            </a:extLst>
          </p:cNvPr>
          <p:cNvSpPr/>
          <p:nvPr/>
        </p:nvSpPr>
        <p:spPr>
          <a:xfrm>
            <a:off x="13456280" y="4038599"/>
            <a:ext cx="8641720" cy="5562601"/>
          </a:xfrm>
          <a:prstGeom prst="roundRect">
            <a:avLst>
              <a:gd name="adj" fmla="val 6857"/>
            </a:avLst>
          </a:prstGeom>
          <a:solidFill>
            <a:srgbClr val="252525"/>
          </a:solidFill>
          <a:ln>
            <a:solidFill>
              <a:srgbClr val="252525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전체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시나리오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(3)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67000" y="42926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altLang="en-US" sz="3600" b="0" i="0" u="none" strike="noStrike" spc="-108" dirty="0">
                <a:solidFill>
                  <a:srgbClr val="FFFFFF"/>
                </a:solidFill>
                <a:ea typeface="Noto Sans CJK KR Bold"/>
              </a:rPr>
              <a:t>은행</a:t>
            </a:r>
            <a:endParaRPr lang="ko-KR" sz="3600" b="0" i="0" u="none" strike="noStrike" spc="-108" dirty="0">
              <a:solidFill>
                <a:srgbClr val="FFFFFF"/>
              </a:solidFill>
              <a:ea typeface="Noto Sans CJK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547431" y="5140933"/>
            <a:ext cx="3288849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계좌 조회</a:t>
            </a:r>
            <a:r>
              <a:rPr lang="en-US" alt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/ </a:t>
            </a: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계좌 조회</a:t>
            </a:r>
            <a:endParaRPr lang="en-US" altLang="ko-KR" sz="2933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계좌 관리</a:t>
            </a:r>
            <a:endParaRPr lang="en-US" altLang="ko-KR" sz="2933" spc="-88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906500" y="43434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altLang="en-US" sz="3600" b="0" i="0" u="none" strike="noStrike" spc="-108" dirty="0">
                <a:solidFill>
                  <a:srgbClr val="FFFFFF"/>
                </a:solidFill>
                <a:ea typeface="Noto Sans CJK KR Bold"/>
              </a:rPr>
              <a:t>카드</a:t>
            </a:r>
            <a:endParaRPr lang="ko-KR" sz="3600" b="0" i="0" u="none" strike="noStrike" spc="-108" dirty="0">
              <a:solidFill>
                <a:srgbClr val="FFFFFF"/>
              </a:solidFill>
              <a:ea typeface="Noto Sans CJK KR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8770600" y="723900"/>
            <a:ext cx="5054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3.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기능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서비스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흐름</a:t>
            </a: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2DC47A28-FAAF-97E3-1EA6-162EA1A3F09B}"/>
              </a:ext>
            </a:extLst>
          </p:cNvPr>
          <p:cNvSpPr txBox="1"/>
          <p:nvPr/>
        </p:nvSpPr>
        <p:spPr>
          <a:xfrm>
            <a:off x="6172200" y="5140932"/>
            <a:ext cx="4419600" cy="2707668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은행 상품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은행 상품 조회 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은행 상품 추천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상품 가입</a:t>
            </a:r>
            <a:endParaRPr 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1A493DEA-1A22-C8E6-113B-49B2AC0776BD}"/>
              </a:ext>
            </a:extLst>
          </p:cNvPr>
          <p:cNvSpPr txBox="1"/>
          <p:nvPr/>
        </p:nvSpPr>
        <p:spPr>
          <a:xfrm>
            <a:off x="2547431" y="7555216"/>
            <a:ext cx="423599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거래내역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거래 내역 조회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endParaRPr 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AEF4C6A3-D874-080C-4C1A-462C16285E34}"/>
              </a:ext>
            </a:extLst>
          </p:cNvPr>
          <p:cNvSpPr txBox="1"/>
          <p:nvPr/>
        </p:nvSpPr>
        <p:spPr>
          <a:xfrm>
            <a:off x="6172200" y="7555216"/>
            <a:ext cx="423599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alt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 / </a:t>
            </a: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송금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계좌 잔액 충전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계좌 송금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endParaRPr 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26" name="TextBox 10">
            <a:extLst>
              <a:ext uri="{FF2B5EF4-FFF2-40B4-BE49-F238E27FC236}">
                <a16:creationId xmlns:a16="http://schemas.microsoft.com/office/drawing/2014/main" id="{E9F80F50-62D3-A55F-9343-70A952629FDA}"/>
              </a:ext>
            </a:extLst>
          </p:cNvPr>
          <p:cNvSpPr txBox="1"/>
          <p:nvPr/>
        </p:nvSpPr>
        <p:spPr>
          <a:xfrm>
            <a:off x="13696320" y="5270499"/>
            <a:ext cx="428688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카드 조회 </a:t>
            </a:r>
            <a:r>
              <a:rPr lang="en-US" altLang="ko-KR" sz="2933" spc="-88" dirty="0">
                <a:solidFill>
                  <a:srgbClr val="FFFFFF"/>
                </a:solidFill>
                <a:ea typeface="Noto Sans CJK KR Regular"/>
              </a:rPr>
              <a:t>/ </a:t>
            </a: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본인 소유 카드 조회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카드 관리</a:t>
            </a:r>
            <a:endParaRPr 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1ADCB7B6-8E1C-188D-7ADB-61C934B9AE54}"/>
              </a:ext>
            </a:extLst>
          </p:cNvPr>
          <p:cNvSpPr txBox="1"/>
          <p:nvPr/>
        </p:nvSpPr>
        <p:spPr>
          <a:xfrm>
            <a:off x="17668560" y="5270498"/>
            <a:ext cx="428688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카드 상품</a:t>
            </a: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카드 상품 조회</a:t>
            </a:r>
            <a:endParaRPr lang="en-US" altLang="ko-KR" sz="2933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상품 추천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상품 가입</a:t>
            </a:r>
            <a:endParaRPr 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2803051" y="271145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UX FLOW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354898" y="9918700"/>
            <a:ext cx="67564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대시보드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보유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수정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354898" y="8991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마이페이지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서비스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99998" y="9918700"/>
            <a:ext cx="67564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회원가입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프로세스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개인정보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입력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입력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99998" y="8991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회원가입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초기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설정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864600" y="4089400"/>
            <a:ext cx="67564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잔액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64600" y="31623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계좌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관련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서비스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332200" y="4089400"/>
            <a:ext cx="67564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연동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332200" y="31623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관련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서비스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770600" y="723900"/>
            <a:ext cx="5054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3.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기능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서비스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흐름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BE72B9A-D0F8-7A4D-5E52-256445AEC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73" y="3784600"/>
            <a:ext cx="8307575" cy="6146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131E97-7DFA-22DC-278E-E1749B866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FEB0325-6DFB-FA7B-E1DC-D0ECE4A6E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5220" y="-4939955"/>
            <a:ext cx="11264900" cy="10337800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E2302E7A-7D20-3785-B6E4-40D2485F514A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기능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흐름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– UX </a:t>
            </a:r>
            <a:r>
              <a:rPr lang="en-US" sz="4423" dirty="0">
                <a:solidFill>
                  <a:srgbClr val="FFFFFF"/>
                </a:solidFill>
                <a:latin typeface="Noto Sans CJK KR Black"/>
              </a:rPr>
              <a:t>Flow Diagram</a:t>
            </a:r>
            <a:endParaRPr lang="en-US" sz="4423" b="0" i="0" u="none" strike="noStrike" dirty="0">
              <a:solidFill>
                <a:srgbClr val="FFFFFF"/>
              </a:solidFill>
              <a:latin typeface="Noto Sans CJK KR Black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C7EBAF-AC3F-2B38-1D4F-031D3B316825}"/>
              </a:ext>
            </a:extLst>
          </p:cNvPr>
          <p:cNvSpPr/>
          <p:nvPr/>
        </p:nvSpPr>
        <p:spPr>
          <a:xfrm>
            <a:off x="6324600" y="2209800"/>
            <a:ext cx="2400300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회원가입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5C9E2E-2B22-D16E-01B6-EC6AECB434E2}"/>
              </a:ext>
            </a:extLst>
          </p:cNvPr>
          <p:cNvSpPr/>
          <p:nvPr/>
        </p:nvSpPr>
        <p:spPr>
          <a:xfrm>
            <a:off x="10074551" y="5862707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/>
              <a:t>메인페이지</a:t>
            </a:r>
            <a:endParaRPr lang="ko-KR" altLang="en-US" sz="40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18039E7-8D9C-EFA1-0EAF-91C72E277584}"/>
              </a:ext>
            </a:extLst>
          </p:cNvPr>
          <p:cNvSpPr/>
          <p:nvPr/>
        </p:nvSpPr>
        <p:spPr>
          <a:xfrm>
            <a:off x="10306050" y="3876123"/>
            <a:ext cx="2400300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로그인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0ABCCE-068B-50BB-9B7E-78C237AC5B00}"/>
              </a:ext>
            </a:extLst>
          </p:cNvPr>
          <p:cNvSpPr txBox="1"/>
          <p:nvPr/>
        </p:nvSpPr>
        <p:spPr>
          <a:xfrm>
            <a:off x="1828800" y="2503557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prstClr val="white"/>
                </a:solidFill>
                <a:latin typeface="Calibri"/>
                <a:ea typeface="맑은 고딕" panose="020B0503020000020004" pitchFamily="50" charset="-127"/>
              </a:rPr>
              <a:t>비회원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😿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01AE6-1A22-A095-F649-CD31EFABDE22}"/>
              </a:ext>
            </a:extLst>
          </p:cNvPr>
          <p:cNvSpPr txBox="1"/>
          <p:nvPr/>
        </p:nvSpPr>
        <p:spPr>
          <a:xfrm>
            <a:off x="10477500" y="2477053"/>
            <a:ext cx="205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prstClr val="white"/>
                </a:solidFill>
                <a:latin typeface="Calibri"/>
                <a:ea typeface="맑은 고딕" panose="020B0503020000020004" pitchFamily="50" charset="-127"/>
              </a:rPr>
              <a:t>회원😸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71BC074-3988-EE3E-1B42-F809D0BBC712}"/>
              </a:ext>
            </a:extLst>
          </p:cNvPr>
          <p:cNvCxnSpPr>
            <a:stCxn id="9" idx="3"/>
            <a:endCxn id="6" idx="1"/>
          </p:cNvCxnSpPr>
          <p:nvPr/>
        </p:nvCxnSpPr>
        <p:spPr>
          <a:xfrm>
            <a:off x="4572000" y="2857500"/>
            <a:ext cx="1752600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24E00FA-C22A-0C1C-7B91-0F910C7B3064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8724900" y="2830996"/>
            <a:ext cx="1752600" cy="2650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6F6B48A-9324-1075-D43C-354556A8AE48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>
            <a:off x="11506200" y="3184939"/>
            <a:ext cx="0" cy="69118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4FBA919-89F5-83FF-FC34-E35F75C17356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11506200" y="5171523"/>
            <a:ext cx="0" cy="69118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466EFC2-96F5-4CA0-BBE8-B4ED5DCBC4FE}"/>
              </a:ext>
            </a:extLst>
          </p:cNvPr>
          <p:cNvSpPr/>
          <p:nvPr/>
        </p:nvSpPr>
        <p:spPr>
          <a:xfrm>
            <a:off x="4657449" y="5862707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은행 서비스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8943A6C-CBFD-FBE4-7DD8-044248E22064}"/>
              </a:ext>
            </a:extLst>
          </p:cNvPr>
          <p:cNvCxnSpPr>
            <a:cxnSpLocks/>
            <a:stCxn id="7" idx="1"/>
            <a:endCxn id="25" idx="3"/>
          </p:cNvCxnSpPr>
          <p:nvPr/>
        </p:nvCxnSpPr>
        <p:spPr>
          <a:xfrm flipH="1">
            <a:off x="7520747" y="6510407"/>
            <a:ext cx="2553804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748A492-E18E-B062-9BEF-3B57833B0D7B}"/>
              </a:ext>
            </a:extLst>
          </p:cNvPr>
          <p:cNvSpPr/>
          <p:nvPr/>
        </p:nvSpPr>
        <p:spPr>
          <a:xfrm>
            <a:off x="15491654" y="5862707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카드 서비스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37C104C-B90C-5D87-1C21-7C077C620654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12937849" y="6510407"/>
            <a:ext cx="2553805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310C7A8-63D6-6707-3BB7-99DDFFD2BD3A}"/>
              </a:ext>
            </a:extLst>
          </p:cNvPr>
          <p:cNvSpPr/>
          <p:nvPr/>
        </p:nvSpPr>
        <p:spPr>
          <a:xfrm>
            <a:off x="1373257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보유 계좌 조회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42CE5CE-E12E-A2F7-0337-32AE97EB3136}"/>
              </a:ext>
            </a:extLst>
          </p:cNvPr>
          <p:cNvSpPr/>
          <p:nvPr/>
        </p:nvSpPr>
        <p:spPr>
          <a:xfrm>
            <a:off x="4657449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은행 상품 조회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2E32460-8625-E7FD-2A9C-2E96BF3CFFD6}"/>
              </a:ext>
            </a:extLst>
          </p:cNvPr>
          <p:cNvSpPr/>
          <p:nvPr/>
        </p:nvSpPr>
        <p:spPr>
          <a:xfrm>
            <a:off x="7935015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거래내역 조회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AC29ECC-1472-F708-B8F2-BF9DDF9F26A0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6089098" y="7158107"/>
            <a:ext cx="0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344EB20-E693-D9A4-F10B-0382FB2BD4E5}"/>
              </a:ext>
            </a:extLst>
          </p:cNvPr>
          <p:cNvCxnSpPr>
            <a:cxnSpLocks/>
            <a:stCxn id="25" idx="2"/>
            <a:endCxn id="38" idx="0"/>
          </p:cNvCxnSpPr>
          <p:nvPr/>
        </p:nvCxnSpPr>
        <p:spPr>
          <a:xfrm>
            <a:off x="6089098" y="7158107"/>
            <a:ext cx="3277566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F827B66-AB44-F004-6AAC-EB272771CA0A}"/>
              </a:ext>
            </a:extLst>
          </p:cNvPr>
          <p:cNvCxnSpPr>
            <a:cxnSpLocks/>
            <a:stCxn id="25" idx="2"/>
            <a:endCxn id="36" idx="0"/>
          </p:cNvCxnSpPr>
          <p:nvPr/>
        </p:nvCxnSpPr>
        <p:spPr>
          <a:xfrm flipH="1">
            <a:off x="2804906" y="7158107"/>
            <a:ext cx="3284192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4A9045F-50B7-E010-D5DA-852C878BC269}"/>
              </a:ext>
            </a:extLst>
          </p:cNvPr>
          <p:cNvSpPr/>
          <p:nvPr/>
        </p:nvSpPr>
        <p:spPr>
          <a:xfrm>
            <a:off x="4657449" y="9930021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은행 상품 계좌 개설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5BACD8C-9F1D-F444-D51B-99AFA87FA180}"/>
              </a:ext>
            </a:extLst>
          </p:cNvPr>
          <p:cNvCxnSpPr>
            <a:cxnSpLocks/>
            <a:stCxn id="37" idx="2"/>
            <a:endCxn id="50" idx="0"/>
          </p:cNvCxnSpPr>
          <p:nvPr/>
        </p:nvCxnSpPr>
        <p:spPr>
          <a:xfrm>
            <a:off x="6089098" y="9191764"/>
            <a:ext cx="0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71A5354-C204-D2CE-A71A-E3714092D08C}"/>
              </a:ext>
            </a:extLst>
          </p:cNvPr>
          <p:cNvSpPr/>
          <p:nvPr/>
        </p:nvSpPr>
        <p:spPr>
          <a:xfrm>
            <a:off x="7935015" y="9943547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거래내역 간단 분석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1C6E3F-FD9A-6E35-35C0-B0663CEF70C7}"/>
              </a:ext>
            </a:extLst>
          </p:cNvPr>
          <p:cNvCxnSpPr>
            <a:cxnSpLocks/>
            <a:stCxn id="38" idx="2"/>
            <a:endCxn id="60" idx="0"/>
          </p:cNvCxnSpPr>
          <p:nvPr/>
        </p:nvCxnSpPr>
        <p:spPr>
          <a:xfrm>
            <a:off x="9366664" y="9191764"/>
            <a:ext cx="0" cy="751783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79DCDAD-1712-7348-30EB-398F1DEB2F99}"/>
              </a:ext>
            </a:extLst>
          </p:cNvPr>
          <p:cNvSpPr/>
          <p:nvPr/>
        </p:nvSpPr>
        <p:spPr>
          <a:xfrm>
            <a:off x="1371600" y="9917043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거래내역 간단 분석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98B8154-394B-FEB4-E063-DF6D41A5367A}"/>
              </a:ext>
            </a:extLst>
          </p:cNvPr>
          <p:cNvCxnSpPr>
            <a:cxnSpLocks/>
            <a:stCxn id="36" idx="2"/>
            <a:endCxn id="64" idx="0"/>
          </p:cNvCxnSpPr>
          <p:nvPr/>
        </p:nvCxnSpPr>
        <p:spPr>
          <a:xfrm flipH="1">
            <a:off x="2803249" y="9191764"/>
            <a:ext cx="1657" cy="725279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657AA21-EA91-8ECB-921F-CF36FAFA5758}"/>
              </a:ext>
            </a:extLst>
          </p:cNvPr>
          <p:cNvSpPr/>
          <p:nvPr/>
        </p:nvSpPr>
        <p:spPr>
          <a:xfrm>
            <a:off x="13868400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보유 카드 조회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937C188-C2D9-EDB3-8FFE-9DFAD3469EB2}"/>
              </a:ext>
            </a:extLst>
          </p:cNvPr>
          <p:cNvSpPr/>
          <p:nvPr/>
        </p:nvSpPr>
        <p:spPr>
          <a:xfrm>
            <a:off x="17152592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카드 상품 조회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32C266B-C36A-34FB-B967-1AD314891CE8}"/>
              </a:ext>
            </a:extLst>
          </p:cNvPr>
          <p:cNvSpPr/>
          <p:nvPr/>
        </p:nvSpPr>
        <p:spPr>
          <a:xfrm>
            <a:off x="17152592" y="9930021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카드 상품 신규 가입</a:t>
            </a: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4EF1C1D-8298-94ED-9532-014AFE3A1F7E}"/>
              </a:ext>
            </a:extLst>
          </p:cNvPr>
          <p:cNvCxnSpPr>
            <a:cxnSpLocks/>
            <a:stCxn id="69" idx="2"/>
            <a:endCxn id="71" idx="0"/>
          </p:cNvCxnSpPr>
          <p:nvPr/>
        </p:nvCxnSpPr>
        <p:spPr>
          <a:xfrm>
            <a:off x="18584241" y="9191764"/>
            <a:ext cx="0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8DC7775-72F6-BA23-D15B-D259EF8DB7F9}"/>
              </a:ext>
            </a:extLst>
          </p:cNvPr>
          <p:cNvSpPr/>
          <p:nvPr/>
        </p:nvSpPr>
        <p:spPr>
          <a:xfrm>
            <a:off x="13866743" y="9917043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보유 카드 관리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E248ED6-289C-164F-0977-7C30FF9B4141}"/>
              </a:ext>
            </a:extLst>
          </p:cNvPr>
          <p:cNvCxnSpPr>
            <a:cxnSpLocks/>
            <a:stCxn id="68" idx="2"/>
            <a:endCxn id="75" idx="0"/>
          </p:cNvCxnSpPr>
          <p:nvPr/>
        </p:nvCxnSpPr>
        <p:spPr>
          <a:xfrm flipH="1">
            <a:off x="15298392" y="9191764"/>
            <a:ext cx="1657" cy="725279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371A3CA-166A-F0DF-C6F5-757EEBB024A4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15298392" y="7158107"/>
            <a:ext cx="1624911" cy="64770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38F9170-21D2-28D2-7EF5-D7E2CFC319AB}"/>
              </a:ext>
            </a:extLst>
          </p:cNvPr>
          <p:cNvCxnSpPr>
            <a:cxnSpLocks/>
            <a:stCxn id="27" idx="2"/>
            <a:endCxn id="69" idx="0"/>
          </p:cNvCxnSpPr>
          <p:nvPr/>
        </p:nvCxnSpPr>
        <p:spPr>
          <a:xfrm>
            <a:off x="16923303" y="7158107"/>
            <a:ext cx="1660938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7DA803C-F06A-3D2D-158A-FB03AD6D1BCC}"/>
              </a:ext>
            </a:extLst>
          </p:cNvPr>
          <p:cNvCxnSpPr>
            <a:cxnSpLocks/>
            <a:stCxn id="7" idx="3"/>
            <a:endCxn id="87" idx="1"/>
          </p:cNvCxnSpPr>
          <p:nvPr/>
        </p:nvCxnSpPr>
        <p:spPr>
          <a:xfrm flipV="1">
            <a:off x="12937849" y="4533900"/>
            <a:ext cx="2563053" cy="197650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9109E91-0C9E-59E6-03A8-3E3D556E0535}"/>
              </a:ext>
            </a:extLst>
          </p:cNvPr>
          <p:cNvSpPr/>
          <p:nvPr/>
        </p:nvSpPr>
        <p:spPr>
          <a:xfrm>
            <a:off x="15500902" y="3886200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마이페이지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3A1D922-DEDB-4999-B99B-E1A1924C1A8D}"/>
              </a:ext>
            </a:extLst>
          </p:cNvPr>
          <p:cNvSpPr/>
          <p:nvPr/>
        </p:nvSpPr>
        <p:spPr>
          <a:xfrm>
            <a:off x="19268661" y="2242172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회원정보 수정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96DE3C7-298B-0A9E-BA92-3AD461D4D212}"/>
              </a:ext>
            </a:extLst>
          </p:cNvPr>
          <p:cNvSpPr/>
          <p:nvPr/>
        </p:nvSpPr>
        <p:spPr>
          <a:xfrm>
            <a:off x="19245470" y="3886200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보유 내역 간단 조회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DC76CD5-F5EC-AC24-4410-004A68F7FFDF}"/>
              </a:ext>
            </a:extLst>
          </p:cNvPr>
          <p:cNvCxnSpPr>
            <a:cxnSpLocks/>
            <a:stCxn id="87" idx="3"/>
            <a:endCxn id="90" idx="1"/>
          </p:cNvCxnSpPr>
          <p:nvPr/>
        </p:nvCxnSpPr>
        <p:spPr>
          <a:xfrm flipV="1">
            <a:off x="18364200" y="2889872"/>
            <a:ext cx="904461" cy="1644028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0CCA14B8-279A-63C9-3AA1-724DF3C6AF2F}"/>
              </a:ext>
            </a:extLst>
          </p:cNvPr>
          <p:cNvCxnSpPr>
            <a:cxnSpLocks/>
            <a:stCxn id="87" idx="3"/>
            <a:endCxn id="91" idx="1"/>
          </p:cNvCxnSpPr>
          <p:nvPr/>
        </p:nvCxnSpPr>
        <p:spPr>
          <a:xfrm>
            <a:off x="18364200" y="4533900"/>
            <a:ext cx="881270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CB846BA-9EBB-8ADA-4503-B4EB534FC2B8}"/>
              </a:ext>
            </a:extLst>
          </p:cNvPr>
          <p:cNvSpPr/>
          <p:nvPr/>
        </p:nvSpPr>
        <p:spPr>
          <a:xfrm>
            <a:off x="19268661" y="5562600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개인 설정</a:t>
            </a: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FE026F40-D33F-41F9-4F98-01BC910EDBF7}"/>
              </a:ext>
            </a:extLst>
          </p:cNvPr>
          <p:cNvCxnSpPr>
            <a:cxnSpLocks/>
            <a:stCxn id="87" idx="3"/>
            <a:endCxn id="100" idx="1"/>
          </p:cNvCxnSpPr>
          <p:nvPr/>
        </p:nvCxnSpPr>
        <p:spPr>
          <a:xfrm>
            <a:off x="18364200" y="4533900"/>
            <a:ext cx="904461" cy="167640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758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0" y="-6261100"/>
            <a:ext cx="11696700" cy="11696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57300" y="4622800"/>
            <a:ext cx="6705600" cy="2311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팀원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소개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목표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일정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/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스펙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73500" y="30353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Noto Sans CJK KR Black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57300" y="38735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프로젝트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개요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0800" y="1079500"/>
            <a:ext cx="22110700" cy="1676400"/>
          </a:xfrm>
          <a:prstGeom prst="rect">
            <a:avLst/>
          </a:prstGeom>
        </p:spPr>
        <p:txBody>
          <a:bodyPr lIns="0" tIns="119793" rIns="0" bIns="119793" rtlCol="0" anchor="ctr"/>
          <a:lstStyle/>
          <a:p>
            <a:pPr lvl="0" algn="l">
              <a:lnSpc>
                <a:spcPct val="99600"/>
              </a:lnSpc>
            </a:pPr>
            <a:r>
              <a:rPr lang="en" sz="9432" b="0" i="0" u="none" strike="noStrike">
                <a:solidFill>
                  <a:srgbClr val="A973FF"/>
                </a:solidFill>
                <a:ea typeface="Noto Sans CJK KR Black"/>
              </a:rPr>
              <a:t>목차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39200" y="4622800"/>
            <a:ext cx="6705600" cy="3505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MSA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구조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Noto Sans CJK KR Regular"/>
              </a:rPr>
              <a:t>- OpenFeign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Noto Sans CJK KR Regular"/>
              </a:rPr>
              <a:t>- JWT Token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Noto Sans CJK KR Regular"/>
              </a:rPr>
              <a:t>- KakaoPay API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Noto Sans CJK KR Regular"/>
              </a:rPr>
              <a:t>- Spring AOP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Noto Sans CJK KR Regular"/>
              </a:rPr>
              <a:t>- Github / SourceTree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68100" y="30353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Noto Sans CJK KR Black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39200" y="38735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구조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기술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상세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433800" y="4622800"/>
            <a:ext cx="6705600" cy="11176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전체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시나리오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경험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다이어그램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050000" y="30353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Noto Sans CJK KR Black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421100" y="38735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기능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서비스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흐름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7300" y="9867900"/>
            <a:ext cx="6705600" cy="29083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메인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페이지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Bank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서비스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Card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서비스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마이페이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지</a:t>
            </a:r>
            <a:endParaRPr lang="ko-KR" sz="2933" b="0" i="0" u="none" strike="noStrike" spc="-147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873500" y="82804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Noto Sans CJK KR Black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7300" y="91186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구조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상세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51900" y="9867900"/>
            <a:ext cx="6705600" cy="1714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성과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효과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발전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과제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455400" y="82804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Noto Sans CJK KR Black"/>
              </a:rPr>
              <a:t>05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39200" y="91186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프로젝트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성과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기대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효과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433800" y="9867900"/>
            <a:ext cx="6705600" cy="1714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영상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Noto Sans CJK KR Regular"/>
              </a:rPr>
              <a:t>- QnA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마무리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인사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050000" y="82804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Noto Sans CJK KR Black"/>
              </a:rPr>
              <a:t>06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421100" y="91186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발표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마무리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메인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페이지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461500" y="4419600"/>
            <a:ext cx="6756400" cy="7670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 dirty="0" err="1">
                <a:solidFill>
                  <a:srgbClr val="FFFFFF"/>
                </a:solidFill>
                <a:ea typeface="Noto Sans CJK KR Regular"/>
              </a:rPr>
              <a:t>메인페이지는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ea typeface="Noto Sans CJK KR Regular"/>
              </a:rPr>
              <a:t>모으냥즈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뱅킹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서비스의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첫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화면으로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경험의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시작점입니다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.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주요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구성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요소는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다음과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같습니다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:</a:t>
            </a:r>
          </a:p>
          <a:p>
            <a:pPr lvl="0" algn="l">
              <a:lnSpc>
                <a:spcPct val="132800"/>
              </a:lnSpc>
            </a:pPr>
            <a:endParaRPr lang="en-US" sz="2933" b="0" i="0" u="none" strike="noStrike" spc="-147" dirty="0">
              <a:solidFill>
                <a:srgbClr val="FFFFFF"/>
              </a:solidFill>
              <a:latin typeface="Noto Sans CJK KR Regular"/>
            </a:endParaRP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상단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네비게이션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: UI 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서버로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따로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구현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.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로고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메뉴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ea typeface="Noto Sans CJK KR Regular"/>
              </a:rPr>
              <a:t>다크모드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버튼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세션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남은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시간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 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드롭다운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버튼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존재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메인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배너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주요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프로모션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신규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안내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요약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사용자의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주요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잔액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요약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연동된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최근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사용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내역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ea typeface="Noto Sans CJK KR Regular"/>
              </a:rPr>
              <a:t>퀵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메뉴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자주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사용하는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바로가기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제공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61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 err="1">
                <a:solidFill>
                  <a:srgbClr val="A973FF"/>
                </a:solidFill>
                <a:ea typeface="Noto Sans CJK KR Bold"/>
              </a:rPr>
              <a:t>메인페이지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ea typeface="Noto Sans CJK KR Bold"/>
              </a:rPr>
              <a:t>구성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ea typeface="Noto Sans CJK KR Bold"/>
              </a:rPr>
              <a:t>요소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446500" y="4419600"/>
            <a:ext cx="6083300" cy="6477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메인페이지에서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서비스로의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접근성을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높이기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위한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진입점들이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전략적으로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배치되어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있습니다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</a:t>
            </a:r>
          </a:p>
          <a:p>
            <a:pPr lvl="0" algn="l">
              <a:lnSpc>
                <a:spcPct val="132800"/>
              </a:lnSpc>
            </a:pPr>
            <a:endParaRPr lang="en-US" sz="2933" b="0" i="0" u="none" strike="noStrike" spc="-147">
              <a:solidFill>
                <a:srgbClr val="FFFFFF"/>
              </a:solidFill>
              <a:latin typeface="Noto Sans CJK KR Regular"/>
            </a:endParaRP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인덱스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페이지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인덱스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페이지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마이페이지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고객센터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문의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도움말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페이지로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연결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페이지는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세션이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유지되는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동안에만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접근이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가능합니다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446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1">
                <a:solidFill>
                  <a:srgbClr val="A973FF"/>
                </a:solidFill>
                <a:ea typeface="Noto Sans CJK KR Bold"/>
              </a:rPr>
              <a:t>다른</a:t>
            </a:r>
            <a:r>
              <a:rPr lang="en-US" sz="3333" b="0" i="0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ea typeface="Noto Sans CJK KR Bold"/>
              </a:rPr>
              <a:t>서비스</a:t>
            </a:r>
            <a:r>
              <a:rPr lang="en-US" sz="3333" b="0" i="0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ea typeface="Noto Sans CJK KR Bold"/>
              </a:rPr>
              <a:t>진입점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2FD759B-58A4-E387-9DB5-F52269825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48" y="1955800"/>
            <a:ext cx="8606052" cy="11938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898235-314B-539A-3618-2381131CA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359" y="3568700"/>
            <a:ext cx="3600450" cy="280208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AB66DBF-4B2C-146E-1334-5686E3374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109" y="3257550"/>
            <a:ext cx="3276891" cy="32024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08B09BF-CAFF-8345-B976-58C912AE3D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425" y="6673850"/>
            <a:ext cx="8307575" cy="6146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571B55-3A2C-F398-E4BF-45D155BEC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0E5A738-01F4-C493-89DB-1B3A765998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EA4F2733-9673-C0D3-736A-DEA267BC2441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– </a:t>
            </a:r>
            <a:r>
              <a:rPr lang="en-US" sz="4423" dirty="0">
                <a:solidFill>
                  <a:srgbClr val="FFFFFF"/>
                </a:solidFill>
                <a:latin typeface="Noto Sans CJK KR Black"/>
              </a:rPr>
              <a:t>UI</a:t>
            </a:r>
            <a:endParaRPr lang="ko-KR" sz="4423" b="0" i="0" u="none" strike="noStrike" dirty="0">
              <a:solidFill>
                <a:srgbClr val="FFFFFF"/>
              </a:solidFill>
              <a:ea typeface="Noto Sans CJK KR Black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D7A3975-2370-83EC-8737-1A44D29CC048}"/>
              </a:ext>
            </a:extLst>
          </p:cNvPr>
          <p:cNvSpPr txBox="1"/>
          <p:nvPr/>
        </p:nvSpPr>
        <p:spPr>
          <a:xfrm>
            <a:off x="16963199" y="8156575"/>
            <a:ext cx="7086600" cy="366395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en-US" sz="2933" spc="-147" dirty="0">
                <a:solidFill>
                  <a:srgbClr val="FFFFFF"/>
                </a:solidFill>
                <a:latin typeface="Noto Sans CJK KR Regular"/>
              </a:rPr>
              <a:t>MSA</a:t>
            </a:r>
            <a:r>
              <a:rPr lang="ko-KR" altLang="en-US" sz="2933" spc="-147" dirty="0">
                <a:solidFill>
                  <a:srgbClr val="FFFFFF"/>
                </a:solidFill>
                <a:latin typeface="Noto Sans CJK KR Regular"/>
              </a:rPr>
              <a:t> 를 이용하여 </a:t>
            </a:r>
            <a:r>
              <a:rPr lang="en-US" altLang="ko-KR" sz="2933" spc="-147" dirty="0">
                <a:solidFill>
                  <a:srgbClr val="FFFFFF"/>
                </a:solidFill>
                <a:latin typeface="Noto Sans CJK KR Regular"/>
              </a:rPr>
              <a:t>UI </a:t>
            </a:r>
            <a:r>
              <a:rPr lang="ko-KR" altLang="en-US" sz="2933" spc="-147" dirty="0">
                <a:solidFill>
                  <a:srgbClr val="FFFFFF"/>
                </a:solidFill>
                <a:latin typeface="Noto Sans CJK KR Regular"/>
              </a:rPr>
              <a:t>서버 구현</a:t>
            </a:r>
            <a:endParaRPr lang="en-US" altLang="ko-KR" sz="2933" spc="-147" dirty="0">
              <a:solidFill>
                <a:srgbClr val="FFFFFF"/>
              </a:solidFill>
              <a:latin typeface="Noto Sans CJK KR Regular"/>
            </a:endParaRP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altLang="en-US" sz="2933" spc="-147" dirty="0">
                <a:solidFill>
                  <a:srgbClr val="FFFFFF"/>
                </a:solidFill>
                <a:latin typeface="Noto Sans CJK KR Regular"/>
              </a:rPr>
              <a:t>정적인 리소스를 담는 서버</a:t>
            </a:r>
            <a:endParaRPr lang="en-US" altLang="ko-KR" sz="2933" spc="-147" dirty="0">
              <a:solidFill>
                <a:srgbClr val="FFFFFF"/>
              </a:solidFill>
              <a:latin typeface="Noto Sans CJK KR Regular"/>
            </a:endParaRP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altLang="en-US" sz="2933" spc="-147" dirty="0">
                <a:solidFill>
                  <a:srgbClr val="FFFFFF"/>
                </a:solidFill>
                <a:latin typeface="Noto Sans CJK KR Regular"/>
              </a:rPr>
              <a:t>어느 </a:t>
            </a:r>
            <a:r>
              <a:rPr lang="ko-KR" altLang="en-US" sz="2933" spc="-147" dirty="0" err="1">
                <a:solidFill>
                  <a:srgbClr val="FFFFFF"/>
                </a:solidFill>
                <a:latin typeface="Noto Sans CJK KR Regular"/>
              </a:rPr>
              <a:t>서버에서든</a:t>
            </a:r>
            <a:r>
              <a:rPr lang="ko-KR" altLang="en-US" sz="2933" spc="-147" dirty="0">
                <a:solidFill>
                  <a:srgbClr val="FFFFFF"/>
                </a:solidFill>
                <a:latin typeface="Noto Sans CJK KR Regular"/>
              </a:rPr>
              <a:t> 동일한 성능을 보여준다</a:t>
            </a:r>
            <a:r>
              <a:rPr lang="en-US" altLang="ko-KR" sz="2933" spc="-147" dirty="0">
                <a:solidFill>
                  <a:srgbClr val="FFFFFF"/>
                </a:solidFill>
                <a:latin typeface="Noto Sans CJK KR Regular"/>
              </a:rPr>
              <a:t>.</a:t>
            </a: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altLang="en-US" sz="2933" spc="-147" dirty="0">
                <a:solidFill>
                  <a:srgbClr val="FFFFFF"/>
                </a:solidFill>
                <a:latin typeface="Noto Sans CJK KR Regular"/>
              </a:rPr>
              <a:t>다른 </a:t>
            </a:r>
            <a:r>
              <a:rPr lang="en-US" altLang="ko-KR" sz="2933" spc="-147" dirty="0">
                <a:solidFill>
                  <a:srgbClr val="FFFFFF"/>
                </a:solidFill>
                <a:latin typeface="Noto Sans CJK KR Regular"/>
              </a:rPr>
              <a:t>Eureka Client </a:t>
            </a:r>
            <a:r>
              <a:rPr lang="ko-KR" altLang="en-US" sz="2933" spc="-147" dirty="0">
                <a:solidFill>
                  <a:srgbClr val="FFFFFF"/>
                </a:solidFill>
                <a:latin typeface="Noto Sans CJK KR Regular"/>
              </a:rPr>
              <a:t>서버와의 연결점</a:t>
            </a:r>
            <a:r>
              <a:rPr lang="en-US" altLang="ko-KR" sz="2933" spc="-147" dirty="0">
                <a:solidFill>
                  <a:srgbClr val="FFFFFF"/>
                </a:solidFill>
                <a:latin typeface="Noto Sans CJK KR Regular"/>
              </a:rPr>
              <a:t>.</a:t>
            </a: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altLang="en-US" sz="2933" spc="-147" dirty="0" err="1">
                <a:solidFill>
                  <a:srgbClr val="FFFFFF"/>
                </a:solidFill>
                <a:latin typeface="Noto Sans CJK KR Regular"/>
              </a:rPr>
              <a:t>다크</a:t>
            </a:r>
            <a:r>
              <a:rPr lang="ko-KR" altLang="en-US" sz="2933" spc="-147" dirty="0">
                <a:solidFill>
                  <a:srgbClr val="FFFFFF"/>
                </a:solidFill>
                <a:latin typeface="Noto Sans CJK KR Regular"/>
              </a:rPr>
              <a:t> 모드 구현도 전 페이지에 걸쳐 개발</a:t>
            </a:r>
            <a:endParaRPr lang="en-US" altLang="ko-KR" sz="2933" spc="-147" dirty="0">
              <a:solidFill>
                <a:srgbClr val="FFFFFF"/>
              </a:solidFill>
              <a:latin typeface="Noto Sans CJK KR Regular"/>
            </a:endParaRP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endParaRPr lang="en-US" sz="2933" b="0" i="0" u="none" strike="noStrike" spc="-147" dirty="0">
              <a:solidFill>
                <a:srgbClr val="FFFFFF"/>
              </a:solidFill>
              <a:latin typeface="Noto Sans CJK KR Regular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1B82423-5A39-8274-CC08-1EDFA28EF621}"/>
              </a:ext>
            </a:extLst>
          </p:cNvPr>
          <p:cNvSpPr txBox="1"/>
          <p:nvPr/>
        </p:nvSpPr>
        <p:spPr>
          <a:xfrm>
            <a:off x="17286668" y="7489825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altLang="ko-KR" sz="3333" b="0" i="0" u="none" strike="noStrike" spc="1" dirty="0">
                <a:solidFill>
                  <a:srgbClr val="A973FF"/>
                </a:solidFill>
                <a:ea typeface="Noto Sans CJK KR Bold"/>
              </a:rPr>
              <a:t>UI </a:t>
            </a:r>
            <a:r>
              <a:rPr lang="ko-KR" altLang="en-US" sz="3333" b="0" i="0" u="none" strike="noStrike" spc="1" dirty="0">
                <a:solidFill>
                  <a:srgbClr val="A973FF"/>
                </a:solidFill>
                <a:ea typeface="Noto Sans CJK KR Bold"/>
              </a:rPr>
              <a:t>서버 개요</a:t>
            </a:r>
            <a:endParaRPr lang="ko-KR" sz="3333" b="0" i="0" u="none" strike="noStrike" spc="1" dirty="0">
              <a:solidFill>
                <a:srgbClr val="A973FF"/>
              </a:solidFill>
              <a:ea typeface="Noto Sans CJK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F74B7C8-A6E4-F9FE-05A8-DABB01579D7C}"/>
              </a:ext>
            </a:extLst>
          </p:cNvPr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BF75A51-AD1D-65FF-FF62-E91E4665F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698" y="5086350"/>
            <a:ext cx="15564233" cy="1117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74A342F-2823-EB97-A2FE-20CB16B8D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698" y="9607550"/>
            <a:ext cx="15564233" cy="333048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BBE0E-0A6C-094C-D2F8-874942D0FB93}"/>
              </a:ext>
            </a:extLst>
          </p:cNvPr>
          <p:cNvSpPr/>
          <p:nvPr/>
        </p:nvSpPr>
        <p:spPr>
          <a:xfrm>
            <a:off x="3356165" y="7264400"/>
            <a:ext cx="2965450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메인 페이지</a:t>
            </a:r>
            <a:endParaRPr lang="en-US" altLang="ko-KR" sz="4000" dirty="0"/>
          </a:p>
          <a:p>
            <a:pPr algn="ctr"/>
            <a:r>
              <a:rPr lang="en-US" altLang="ko-KR" sz="4000" dirty="0"/>
              <a:t>:8812</a:t>
            </a:r>
            <a:endParaRPr lang="ko-KR" altLang="en-US" sz="40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6134889-1D14-9CEC-CA24-B561C77C21DA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4838890" y="6203950"/>
            <a:ext cx="1747139" cy="106045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FD59A8C-2420-17D9-B48A-2BD9249661E8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2924365" y="6203950"/>
            <a:ext cx="1914525" cy="106045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DE27E91-F86D-6CD6-A5F5-F9F6E4739326}"/>
              </a:ext>
            </a:extLst>
          </p:cNvPr>
          <p:cNvSpPr/>
          <p:nvPr/>
        </p:nvSpPr>
        <p:spPr>
          <a:xfrm>
            <a:off x="6737348" y="7264400"/>
            <a:ext cx="2965450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은행 서비스</a:t>
            </a:r>
            <a:endParaRPr lang="en-US" altLang="ko-KR" sz="4000" dirty="0"/>
          </a:p>
          <a:p>
            <a:pPr algn="ctr"/>
            <a:r>
              <a:rPr lang="en-US" altLang="ko-KR" sz="4000" dirty="0"/>
              <a:t>:8813</a:t>
            </a:r>
            <a:endParaRPr lang="ko-KR" altLang="en-US" sz="40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9DE3AE9-0DBE-2F76-1F30-EEF2942E3E84}"/>
              </a:ext>
            </a:extLst>
          </p:cNvPr>
          <p:cNvSpPr/>
          <p:nvPr/>
        </p:nvSpPr>
        <p:spPr>
          <a:xfrm>
            <a:off x="10015535" y="7264400"/>
            <a:ext cx="2965450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카드서비스</a:t>
            </a:r>
            <a:endParaRPr lang="en-US" altLang="ko-KR" sz="4000" dirty="0"/>
          </a:p>
          <a:p>
            <a:pPr algn="ctr"/>
            <a:r>
              <a:rPr lang="en-US" altLang="ko-KR" sz="4000" dirty="0"/>
              <a:t>:8814</a:t>
            </a:r>
            <a:endParaRPr lang="ko-KR" altLang="en-US" sz="40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8B555CB-331B-7C94-DD8F-90F55C2E4151}"/>
              </a:ext>
            </a:extLst>
          </p:cNvPr>
          <p:cNvSpPr/>
          <p:nvPr/>
        </p:nvSpPr>
        <p:spPr>
          <a:xfrm>
            <a:off x="13293722" y="7264400"/>
            <a:ext cx="2965450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고객센터</a:t>
            </a:r>
            <a:endParaRPr lang="en-US" altLang="ko-KR" sz="4000" dirty="0"/>
          </a:p>
          <a:p>
            <a:pPr algn="ctr"/>
            <a:r>
              <a:rPr lang="en-US" altLang="ko-KR" sz="4000" dirty="0">
                <a:sym typeface="Wingdings" panose="05000000000000000000" pitchFamily="2" charset="2"/>
              </a:rPr>
              <a:t>(</a:t>
            </a:r>
            <a:r>
              <a:rPr lang="ko-KR" altLang="en-US" sz="4000" dirty="0"/>
              <a:t>확장 가능</a:t>
            </a:r>
            <a:r>
              <a:rPr lang="en-US" altLang="ko-KR" sz="4000" dirty="0"/>
              <a:t>)</a:t>
            </a:r>
            <a:endParaRPr lang="ko-KR" altLang="en-US" sz="40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63BABC5-BD52-EA9B-3C59-97E8317AB543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8068754" y="6065837"/>
            <a:ext cx="151319" cy="1198563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605B7B4-B33F-DFE2-2650-27AB4F351ED5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9702798" y="6203950"/>
            <a:ext cx="1795462" cy="106045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87388-6EE4-3374-EE44-5DD885372A66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11249024" y="6203950"/>
            <a:ext cx="3527423" cy="106045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4AE2698-01CA-7255-645B-62F06C538FE6}"/>
              </a:ext>
            </a:extLst>
          </p:cNvPr>
          <p:cNvSpPr/>
          <p:nvPr/>
        </p:nvSpPr>
        <p:spPr>
          <a:xfrm>
            <a:off x="17005873" y="4997450"/>
            <a:ext cx="2965450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UI</a:t>
            </a:r>
            <a:r>
              <a:rPr lang="ko-KR" altLang="en-US" sz="4000" dirty="0"/>
              <a:t> 서버</a:t>
            </a:r>
            <a:endParaRPr lang="en-US" altLang="ko-KR" sz="4000" dirty="0"/>
          </a:p>
          <a:p>
            <a:pPr algn="ctr"/>
            <a:r>
              <a:rPr lang="en-US" altLang="ko-KR" sz="4000" dirty="0"/>
              <a:t>:8810</a:t>
            </a:r>
            <a:endParaRPr lang="ko-KR" altLang="en-US" sz="40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E642816-7F9C-B50B-689D-1F1F08B1E275}"/>
              </a:ext>
            </a:extLst>
          </p:cNvPr>
          <p:cNvSpPr/>
          <p:nvPr/>
        </p:nvSpPr>
        <p:spPr>
          <a:xfrm>
            <a:off x="5519738" y="2206625"/>
            <a:ext cx="2965450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err="1"/>
              <a:t>다크모드</a:t>
            </a:r>
            <a:r>
              <a:rPr lang="ko-KR" altLang="en-US" sz="4000" dirty="0"/>
              <a:t> 버튼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2F2C108-5149-9E34-C063-12C43BD1BF90}"/>
              </a:ext>
            </a:extLst>
          </p:cNvPr>
          <p:cNvCxnSpPr>
            <a:cxnSpLocks/>
            <a:endCxn id="48" idx="2"/>
          </p:cNvCxnSpPr>
          <p:nvPr/>
        </p:nvCxnSpPr>
        <p:spPr>
          <a:xfrm flipH="1" flipV="1">
            <a:off x="7002463" y="3502025"/>
            <a:ext cx="5418137" cy="1603375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8EF7D2A-BB86-A2A4-FE5B-00C6CA784D19}"/>
              </a:ext>
            </a:extLst>
          </p:cNvPr>
          <p:cNvSpPr/>
          <p:nvPr/>
        </p:nvSpPr>
        <p:spPr>
          <a:xfrm>
            <a:off x="9766299" y="2206625"/>
            <a:ext cx="2965450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로그인 세션 남은 시간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3162A7F-0F65-7C96-11AF-4E09BF2C0652}"/>
              </a:ext>
            </a:extLst>
          </p:cNvPr>
          <p:cNvCxnSpPr>
            <a:cxnSpLocks/>
            <a:endCxn id="54" idx="2"/>
          </p:cNvCxnSpPr>
          <p:nvPr/>
        </p:nvCxnSpPr>
        <p:spPr>
          <a:xfrm flipH="1" flipV="1">
            <a:off x="11249024" y="3502025"/>
            <a:ext cx="3038474" cy="1584325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DC2CF92-DCD6-EABE-4A15-E486727F7CAE}"/>
              </a:ext>
            </a:extLst>
          </p:cNvPr>
          <p:cNvCxnSpPr>
            <a:cxnSpLocks/>
            <a:endCxn id="61" idx="2"/>
          </p:cNvCxnSpPr>
          <p:nvPr/>
        </p:nvCxnSpPr>
        <p:spPr>
          <a:xfrm flipH="1" flipV="1">
            <a:off x="14974281" y="3502025"/>
            <a:ext cx="1180115" cy="1622425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AB6C791-5E6B-362E-DE2A-91189513E759}"/>
              </a:ext>
            </a:extLst>
          </p:cNvPr>
          <p:cNvSpPr/>
          <p:nvPr/>
        </p:nvSpPr>
        <p:spPr>
          <a:xfrm>
            <a:off x="13491556" y="2206625"/>
            <a:ext cx="2965450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개인 메뉴 드롭 다운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3028622-079B-90CA-8B34-22BB7C94C288}"/>
              </a:ext>
            </a:extLst>
          </p:cNvPr>
          <p:cNvSpPr/>
          <p:nvPr/>
        </p:nvSpPr>
        <p:spPr>
          <a:xfrm>
            <a:off x="1600200" y="9817100"/>
            <a:ext cx="2965450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FOOTER</a:t>
            </a:r>
            <a:endParaRPr lang="ko-KR" altLang="en-US" sz="40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213773E-DD49-6259-37F7-737A9C40AEEA}"/>
              </a:ext>
            </a:extLst>
          </p:cNvPr>
          <p:cNvSpPr/>
          <p:nvPr/>
        </p:nvSpPr>
        <p:spPr>
          <a:xfrm>
            <a:off x="1459709" y="3948066"/>
            <a:ext cx="2965450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HEADER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877896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C5C90C-4018-DA87-F3B1-CE36C6636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0116446-47EF-BDE4-4D50-21939D047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CC2990A8-C383-18CA-1240-D6DCD56380FE}"/>
              </a:ext>
            </a:extLst>
          </p:cNvPr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3D57F378-77E2-C124-5D22-D534F69535C8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–</a:t>
            </a:r>
            <a:r>
              <a:rPr lang="en-US" altLang="ko-KR" sz="4423" b="0" i="0" u="none" strike="noStrike" dirty="0">
                <a:solidFill>
                  <a:srgbClr val="FFFFFF"/>
                </a:solidFill>
                <a:ea typeface="Noto Sans CJK KR Black"/>
              </a:rPr>
              <a:t> </a:t>
            </a:r>
            <a:r>
              <a:rPr lang="ko-KR" altLang="en-US" sz="4423" b="0" i="0" u="none" strike="noStrike" dirty="0">
                <a:solidFill>
                  <a:srgbClr val="FFFFFF"/>
                </a:solidFill>
                <a:ea typeface="Noto Sans CJK KR Black"/>
              </a:rPr>
              <a:t>로그인 </a:t>
            </a:r>
            <a:r>
              <a:rPr lang="en-US" altLang="ko-KR" sz="4423" b="0" i="0" u="none" strike="noStrike" dirty="0">
                <a:solidFill>
                  <a:srgbClr val="FFFFFF"/>
                </a:solidFill>
                <a:ea typeface="Noto Sans CJK KR Black"/>
              </a:rPr>
              <a:t>– </a:t>
            </a:r>
            <a:r>
              <a:rPr lang="en-US" altLang="ko-KR" sz="4423" b="0" i="0" u="none" strike="noStrike" dirty="0" err="1">
                <a:solidFill>
                  <a:srgbClr val="FFFFFF"/>
                </a:solidFill>
                <a:ea typeface="Noto Sans CJK KR Black"/>
              </a:rPr>
              <a:t>OpenFeign</a:t>
            </a:r>
            <a:r>
              <a:rPr lang="en-US" altLang="ko-KR" sz="4423" b="0" i="0" u="none" strike="noStrike" dirty="0">
                <a:solidFill>
                  <a:srgbClr val="FFFFFF"/>
                </a:solidFill>
                <a:ea typeface="Noto Sans CJK KR Black"/>
              </a:rPr>
              <a:t>, JWT Token </a:t>
            </a:r>
            <a:r>
              <a:rPr lang="ko-KR" altLang="en-US" sz="4423" b="0" i="0" u="none" strike="noStrike" dirty="0">
                <a:solidFill>
                  <a:srgbClr val="FFFFFF"/>
                </a:solidFill>
                <a:ea typeface="Noto Sans CJK KR Black"/>
              </a:rPr>
              <a:t>활용</a:t>
            </a:r>
            <a:endParaRPr lang="ko-KR" sz="4423" b="0" i="0" u="none" strike="noStrike" dirty="0">
              <a:solidFill>
                <a:srgbClr val="FFFFFF"/>
              </a:solidFill>
              <a:ea typeface="Noto Sans CJK KR Black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9D4D2FE-B7E6-76AD-2C76-366EC711C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912178"/>
            <a:ext cx="5334000" cy="7250546"/>
          </a:xfrm>
          <a:prstGeom prst="rect">
            <a:avLst/>
          </a:prstGeom>
        </p:spPr>
      </p:pic>
      <p:sp>
        <p:nvSpPr>
          <p:cNvPr id="14" name="TextBox 4">
            <a:extLst>
              <a:ext uri="{FF2B5EF4-FFF2-40B4-BE49-F238E27FC236}">
                <a16:creationId xmlns:a16="http://schemas.microsoft.com/office/drawing/2014/main" id="{91978CBC-2F72-9CA8-1993-B400CEF8E17B}"/>
              </a:ext>
            </a:extLst>
          </p:cNvPr>
          <p:cNvSpPr txBox="1"/>
          <p:nvPr/>
        </p:nvSpPr>
        <p:spPr>
          <a:xfrm>
            <a:off x="7404100" y="2545157"/>
            <a:ext cx="7607300" cy="76708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en-US" alt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1. 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로그인 정보를 입력</a:t>
            </a:r>
            <a:r>
              <a:rPr lang="en-US" alt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.</a:t>
            </a: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en-US" alt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2. </a:t>
            </a:r>
            <a:r>
              <a:rPr lang="en-US" altLang="ko-KR" sz="2933" b="0" i="0" u="none" strike="noStrike" spc="-147" dirty="0" err="1">
                <a:solidFill>
                  <a:srgbClr val="FFFFFF"/>
                </a:solidFill>
                <a:ea typeface="Noto Sans CJK KR Regular"/>
              </a:rPr>
              <a:t>OpenFeign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 </a:t>
            </a:r>
            <a:r>
              <a:rPr lang="ko-KR" altLang="en-US" sz="2933" spc="-147" dirty="0">
                <a:solidFill>
                  <a:srgbClr val="FFFFFF"/>
                </a:solidFill>
                <a:ea typeface="Noto Sans CJK KR Regular"/>
              </a:rPr>
              <a:t>으로 </a:t>
            </a:r>
            <a:r>
              <a:rPr lang="en-US" altLang="ko-KR" sz="2933" spc="-147" dirty="0" err="1">
                <a:solidFill>
                  <a:srgbClr val="FFFFFF"/>
                </a:solidFill>
                <a:ea typeface="Noto Sans CJK KR Regular"/>
              </a:rPr>
              <a:t>LoginService</a:t>
            </a:r>
            <a:r>
              <a:rPr lang="en-US" altLang="ko-KR" sz="2933" spc="-147" dirty="0">
                <a:solidFill>
                  <a:srgbClr val="FFFFFF"/>
                </a:solidFill>
                <a:ea typeface="Noto Sans CJK KR Regular"/>
              </a:rPr>
              <a:t> </a:t>
            </a:r>
            <a:r>
              <a:rPr lang="ko-KR" altLang="en-US" sz="2933" spc="-147" dirty="0">
                <a:solidFill>
                  <a:srgbClr val="FFFFFF"/>
                </a:solidFill>
                <a:ea typeface="Noto Sans CJK KR Regular"/>
              </a:rPr>
              <a:t>에 유저 인증  요청</a:t>
            </a:r>
            <a:r>
              <a:rPr lang="en-US" altLang="ko-KR" sz="2933" spc="-147" dirty="0">
                <a:solidFill>
                  <a:srgbClr val="FFFFFF"/>
                </a:solidFill>
                <a:ea typeface="Noto Sans CJK KR Regular"/>
              </a:rPr>
              <a:t>.</a:t>
            </a:r>
          </a:p>
          <a:p>
            <a:pPr marL="457200" lvl="0" indent="-457200">
              <a:lnSpc>
                <a:spcPct val="132800"/>
              </a:lnSpc>
              <a:buFontTx/>
              <a:buChar char="-"/>
            </a:pPr>
            <a:r>
              <a:rPr lang="en-US" altLang="ko-KR" sz="2933" spc="-147" dirty="0">
                <a:solidFill>
                  <a:srgbClr val="FFFFFF"/>
                </a:solidFill>
                <a:ea typeface="Noto Sans CJK KR Regular"/>
              </a:rPr>
              <a:t>3. </a:t>
            </a:r>
            <a:r>
              <a:rPr lang="en-US" altLang="ko-KR" sz="2933" spc="-147" dirty="0" err="1">
                <a:solidFill>
                  <a:srgbClr val="FFFFFF"/>
                </a:solidFill>
                <a:ea typeface="Noto Sans CJK KR Regular"/>
              </a:rPr>
              <a:t>LoginService</a:t>
            </a:r>
            <a:r>
              <a:rPr lang="en-US" altLang="ko-KR" sz="2933" spc="-147" dirty="0">
                <a:solidFill>
                  <a:srgbClr val="FFFFFF"/>
                </a:solidFill>
                <a:ea typeface="Noto Sans CJK KR Regular"/>
              </a:rPr>
              <a:t> </a:t>
            </a:r>
            <a:r>
              <a:rPr lang="ko-KR" altLang="en-US" sz="2933" spc="-147" dirty="0">
                <a:solidFill>
                  <a:srgbClr val="FFFFFF"/>
                </a:solidFill>
                <a:ea typeface="Noto Sans CJK KR Regular"/>
              </a:rPr>
              <a:t>에서 유저 인증 진행</a:t>
            </a:r>
            <a:r>
              <a:rPr lang="en-US" altLang="ko-KR" sz="2933" spc="-147" dirty="0">
                <a:solidFill>
                  <a:srgbClr val="FFFFFF"/>
                </a:solidFill>
                <a:ea typeface="Noto Sans CJK KR Regular"/>
              </a:rPr>
              <a:t>.</a:t>
            </a:r>
          </a:p>
          <a:p>
            <a:pPr marL="457200" lvl="0" indent="-457200">
              <a:lnSpc>
                <a:spcPct val="132800"/>
              </a:lnSpc>
              <a:buFontTx/>
              <a:buChar char="-"/>
            </a:pPr>
            <a:r>
              <a:rPr lang="en-US" alt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4. 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유저가 확인되면 </a:t>
            </a:r>
            <a:r>
              <a:rPr lang="en-US" alt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JWT </a:t>
            </a:r>
            <a:r>
              <a:rPr lang="ko-KR" altLang="en-US" sz="2933" spc="-147" dirty="0">
                <a:solidFill>
                  <a:srgbClr val="FFFFFF"/>
                </a:solidFill>
                <a:ea typeface="Noto Sans CJK KR Regular"/>
              </a:rPr>
              <a:t>토큰을 생성</a:t>
            </a:r>
            <a:r>
              <a:rPr lang="en-US" altLang="ko-KR" sz="2933" spc="-147" dirty="0">
                <a:solidFill>
                  <a:srgbClr val="FFFFFF"/>
                </a:solidFill>
                <a:ea typeface="Noto Sans CJK KR Regular"/>
              </a:rPr>
              <a:t>.</a:t>
            </a:r>
          </a:p>
          <a:p>
            <a:pPr marL="457200" lvl="0" indent="-457200">
              <a:lnSpc>
                <a:spcPct val="132800"/>
              </a:lnSpc>
              <a:buFontTx/>
              <a:buChar char="-"/>
            </a:pPr>
            <a:r>
              <a:rPr lang="en-US" alt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5. 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생성한 토큰은</a:t>
            </a:r>
            <a:r>
              <a:rPr lang="en-US" alt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 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암호화 된 상태로 </a:t>
            </a:r>
            <a:r>
              <a:rPr lang="en-US" alt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Cookie 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에 저장</a:t>
            </a:r>
            <a:r>
              <a:rPr lang="en-US" alt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.</a:t>
            </a:r>
          </a:p>
          <a:p>
            <a:pPr marL="914400" lvl="1" indent="-457200">
              <a:lnSpc>
                <a:spcPct val="132800"/>
              </a:lnSpc>
              <a:buFontTx/>
              <a:buChar char="-"/>
            </a:pPr>
            <a:r>
              <a:rPr lang="en-US" alt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MSA 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아키텍처에서 범용적으로</a:t>
            </a:r>
            <a:r>
              <a:rPr lang="ko-KR" altLang="en-US" sz="2933" spc="-147" dirty="0">
                <a:solidFill>
                  <a:srgbClr val="FFFFFF"/>
                </a:solidFill>
                <a:ea typeface="Noto Sans CJK KR Regular"/>
              </a:rPr>
              <a:t> 사용하기 위함</a:t>
            </a:r>
            <a:endParaRPr lang="en-US" altLang="ko-KR" sz="2933" b="0" i="0" u="none" strike="noStrike" spc="-147" dirty="0">
              <a:solidFill>
                <a:srgbClr val="FFFFFF"/>
              </a:solidFill>
              <a:ea typeface="Noto Sans CJK KR Regular"/>
            </a:endParaRPr>
          </a:p>
          <a:p>
            <a:pPr marL="457200" lvl="0" indent="-457200">
              <a:lnSpc>
                <a:spcPct val="132800"/>
              </a:lnSpc>
              <a:buFontTx/>
              <a:buChar char="-"/>
            </a:pPr>
            <a:r>
              <a:rPr lang="en-US" alt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6. 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로그인 성공 응답 송부</a:t>
            </a:r>
            <a:endParaRPr lang="ko-KR" sz="2933" b="0" i="0" u="none" strike="noStrike" spc="-147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BEE01DC0-25CB-3843-AB0E-938621224A63}"/>
              </a:ext>
            </a:extLst>
          </p:cNvPr>
          <p:cNvSpPr txBox="1"/>
          <p:nvPr/>
        </p:nvSpPr>
        <p:spPr>
          <a:xfrm>
            <a:off x="7404100" y="1948257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3333" b="0" i="0" u="none" strike="noStrike" spc="67">
                <a:solidFill>
                  <a:srgbClr val="A973FF"/>
                </a:solidFill>
                <a:ea typeface="Noto Sans CJK KR Bold"/>
              </a:rPr>
              <a:t>로그인 서비스</a:t>
            </a:r>
            <a:endParaRPr lang="ko-KR" sz="3333" b="0" i="0" u="none" strike="noStrike" spc="67" dirty="0">
              <a:solidFill>
                <a:srgbClr val="A973FF"/>
              </a:solidFill>
              <a:ea typeface="Noto Sans CJK KR Bold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741F8F9-6F19-61CD-523D-4D099441F03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25" t="1041" r="263" b="8479"/>
          <a:stretch>
            <a:fillRect/>
          </a:stretch>
        </p:blipFill>
        <p:spPr>
          <a:xfrm>
            <a:off x="1229139" y="9467337"/>
            <a:ext cx="7335528" cy="230040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AE89DE-2FF1-BB21-07F4-7A9ADCF08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62300" y="5029200"/>
            <a:ext cx="6862967" cy="2484043"/>
          </a:xfrm>
          <a:prstGeom prst="rect">
            <a:avLst/>
          </a:prstGeom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2089ED-591B-5149-20C7-0B8266D86A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62300" y="1763997"/>
            <a:ext cx="6862967" cy="2420487"/>
          </a:xfrm>
          <a:prstGeom prst="rect">
            <a:avLst/>
          </a:prstGeom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0BE96A9-71A3-288A-6029-06F0AD005087}"/>
              </a:ext>
            </a:extLst>
          </p:cNvPr>
          <p:cNvCxnSpPr>
            <a:cxnSpLocks/>
            <a:stCxn id="8" idx="2"/>
            <a:endCxn id="4" idx="0"/>
          </p:cNvCxnSpPr>
          <p:nvPr/>
        </p:nvCxnSpPr>
        <p:spPr>
          <a:xfrm>
            <a:off x="19293784" y="4184484"/>
            <a:ext cx="0" cy="844716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76E47485-56A3-CED2-2C7A-AECB07C65E9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321" t="50823" r="26420"/>
          <a:stretch>
            <a:fillRect/>
          </a:stretch>
        </p:blipFill>
        <p:spPr>
          <a:xfrm>
            <a:off x="13783407" y="9738418"/>
            <a:ext cx="10119022" cy="3439121"/>
          </a:xfrm>
          <a:prstGeom prst="rect">
            <a:avLst/>
          </a:prstGeom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1C8620C-A9D5-1546-723A-0F07F257BB7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617" t="-1211" r="58642" b="84400"/>
          <a:stretch>
            <a:fillRect/>
          </a:stretch>
        </p:blipFill>
        <p:spPr>
          <a:xfrm>
            <a:off x="13783407" y="8431741"/>
            <a:ext cx="6738370" cy="1291820"/>
          </a:xfrm>
          <a:prstGeom prst="rect">
            <a:avLst/>
          </a:prstGeom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FA2D8B5-692F-1674-6673-F4074FC3F939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9293784" y="7513243"/>
            <a:ext cx="0" cy="1173558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990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9600" y="1869109"/>
            <a:ext cx="11264900" cy="10337800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2A77F7F-4CE5-7BD3-BCA4-EA2A3BA29DB3}"/>
              </a:ext>
            </a:extLst>
          </p:cNvPr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705D3287-BD94-7E5D-1146-DFAC77576CEE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–</a:t>
            </a:r>
            <a:r>
              <a:rPr lang="en-US" altLang="ko-KR" sz="4423" b="0" i="0" u="none" strike="noStrike" dirty="0">
                <a:solidFill>
                  <a:srgbClr val="FFFFFF"/>
                </a:solidFill>
                <a:ea typeface="Noto Sans CJK KR Black"/>
              </a:rPr>
              <a:t> </a:t>
            </a:r>
            <a:r>
              <a:rPr lang="ko-KR" altLang="en-US" sz="4423" b="0" i="0" u="none" strike="noStrike" dirty="0">
                <a:solidFill>
                  <a:srgbClr val="FFFFFF"/>
                </a:solidFill>
                <a:ea typeface="Noto Sans CJK KR Black"/>
              </a:rPr>
              <a:t>회원가입</a:t>
            </a:r>
            <a:endParaRPr lang="ko-KR" sz="4423" b="0" i="0" u="none" strike="noStrike" dirty="0">
              <a:solidFill>
                <a:srgbClr val="FFFFFF"/>
              </a:solidFill>
              <a:ea typeface="Noto Sans CJK KR Black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39D4ED9-A5B4-EBC4-ECA4-B0EC834DD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912178"/>
            <a:ext cx="9821878" cy="11480800"/>
          </a:xfrm>
          <a:prstGeom prst="rect">
            <a:avLst/>
          </a:prstGeom>
        </p:spPr>
      </p:pic>
      <p:sp>
        <p:nvSpPr>
          <p:cNvPr id="14" name="TextBox 4">
            <a:extLst>
              <a:ext uri="{FF2B5EF4-FFF2-40B4-BE49-F238E27FC236}">
                <a16:creationId xmlns:a16="http://schemas.microsoft.com/office/drawing/2014/main" id="{5F4439D9-2053-1B9B-9C6D-84CCA3FE916A}"/>
              </a:ext>
            </a:extLst>
          </p:cNvPr>
          <p:cNvSpPr txBox="1"/>
          <p:nvPr/>
        </p:nvSpPr>
        <p:spPr>
          <a:xfrm>
            <a:off x="10820400" y="2895600"/>
            <a:ext cx="10515600" cy="76708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altLang="en-US" sz="2933" spc="-147" dirty="0">
                <a:solidFill>
                  <a:srgbClr val="FFFFFF"/>
                </a:solidFill>
                <a:ea typeface="Noto Sans CJK KR Regular"/>
              </a:rPr>
              <a:t>회원 가입 화면</a:t>
            </a:r>
            <a:endParaRPr lang="en-US" altLang="ko-KR" sz="2933" spc="-147" dirty="0">
              <a:solidFill>
                <a:srgbClr val="FFFFFF"/>
              </a:solidFill>
              <a:ea typeface="Noto Sans CJK KR Regular"/>
            </a:endParaRP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altLang="en-US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로그인 정보를 입력한다</a:t>
            </a:r>
            <a:endParaRPr lang="en-US" altLang="ko-KR" sz="2933" b="0" i="0" u="none" strike="noStrike" spc="-147" dirty="0">
              <a:solidFill>
                <a:srgbClr val="FFFFFF"/>
              </a:solidFill>
              <a:ea typeface="Noto Sans CJK KR Regular"/>
            </a:endParaRP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altLang="en-US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로그인 아이디는 최대 </a:t>
            </a:r>
            <a:r>
              <a:rPr lang="en-US" alt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4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글자여야 하고</a:t>
            </a:r>
            <a:r>
              <a:rPr lang="en-US" alt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, 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입력할 때 마다 중복을 확인하여 메시지를 출력한다</a:t>
            </a:r>
            <a:r>
              <a:rPr lang="en-US" alt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.</a:t>
            </a: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altLang="en-US" sz="2933" spc="-147" dirty="0">
                <a:solidFill>
                  <a:srgbClr val="FFFFFF"/>
                </a:solidFill>
                <a:ea typeface="Noto Sans CJK KR Regular"/>
              </a:rPr>
              <a:t>주소는 </a:t>
            </a:r>
            <a:r>
              <a:rPr lang="en-US" altLang="ko-KR" sz="2933" spc="-147" dirty="0" err="1">
                <a:solidFill>
                  <a:srgbClr val="FFFFFF"/>
                </a:solidFill>
                <a:ea typeface="Noto Sans CJK KR Regular"/>
              </a:rPr>
              <a:t>KakaoMap</a:t>
            </a:r>
            <a:r>
              <a:rPr lang="en-US" altLang="ko-KR" sz="2933" spc="-147" dirty="0">
                <a:solidFill>
                  <a:srgbClr val="FFFFFF"/>
                </a:solidFill>
                <a:ea typeface="Noto Sans CJK KR Regular"/>
              </a:rPr>
              <a:t> </a:t>
            </a:r>
            <a:r>
              <a:rPr lang="ko-KR" altLang="en-US" sz="2933" spc="-147" dirty="0">
                <a:solidFill>
                  <a:srgbClr val="FFFFFF"/>
                </a:solidFill>
                <a:ea typeface="Noto Sans CJK KR Regular"/>
              </a:rPr>
              <a:t>검색을 사용</a:t>
            </a:r>
            <a:r>
              <a:rPr lang="en-US" altLang="ko-KR" sz="2933" spc="-147" dirty="0">
                <a:solidFill>
                  <a:srgbClr val="FFFFFF"/>
                </a:solidFill>
                <a:ea typeface="Noto Sans CJK KR Regular"/>
              </a:rPr>
              <a:t>, </a:t>
            </a:r>
            <a:r>
              <a:rPr lang="ko-KR" altLang="en-US" sz="2933" spc="-147" dirty="0">
                <a:solidFill>
                  <a:srgbClr val="FFFFFF"/>
                </a:solidFill>
                <a:ea typeface="Noto Sans CJK KR Regular"/>
              </a:rPr>
              <a:t>주소를 검색하면 내용이 우편번호와 주소 </a:t>
            </a:r>
            <a:r>
              <a:rPr lang="en-US" altLang="ko-KR" sz="2933" spc="-147" dirty="0">
                <a:solidFill>
                  <a:srgbClr val="FFFFFF"/>
                </a:solidFill>
                <a:ea typeface="Noto Sans CJK KR Regular"/>
              </a:rPr>
              <a:t>input </a:t>
            </a:r>
            <a:r>
              <a:rPr lang="ko-KR" altLang="en-US" sz="2933" spc="-147" dirty="0">
                <a:solidFill>
                  <a:srgbClr val="FFFFFF"/>
                </a:solidFill>
                <a:ea typeface="Noto Sans CJK KR Regular"/>
              </a:rPr>
              <a:t>에 자동 저장된다</a:t>
            </a:r>
            <a:r>
              <a:rPr lang="en-US" altLang="ko-KR" sz="2933" spc="-147" dirty="0">
                <a:solidFill>
                  <a:srgbClr val="FFFFFF"/>
                </a:solidFill>
                <a:ea typeface="Noto Sans CJK KR Regular"/>
              </a:rPr>
              <a:t>.</a:t>
            </a: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en-US" alt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“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가입하기</a:t>
            </a:r>
            <a:r>
              <a:rPr lang="en-US" alt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” 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버튼을 클릭하면 유저가 생성된다</a:t>
            </a:r>
            <a:r>
              <a:rPr lang="en-US" alt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.</a:t>
            </a: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70564D91-A552-4140-1CA7-F7F3884CC5EB}"/>
              </a:ext>
            </a:extLst>
          </p:cNvPr>
          <p:cNvSpPr txBox="1"/>
          <p:nvPr/>
        </p:nvSpPr>
        <p:spPr>
          <a:xfrm>
            <a:off x="10783957" y="229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3333" spc="67" dirty="0">
                <a:solidFill>
                  <a:srgbClr val="A973FF"/>
                </a:solidFill>
                <a:ea typeface="Noto Sans CJK KR Bold"/>
              </a:rPr>
              <a:t>회원가입</a:t>
            </a:r>
            <a:endParaRPr lang="ko-KR" sz="3333" b="0" i="0" u="none" strike="noStrike" spc="67" dirty="0">
              <a:solidFill>
                <a:srgbClr val="A973FF"/>
              </a:solidFill>
              <a:ea typeface="Noto Sans CJK KR Bold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00F2258-BDAD-0F5A-083E-5D259B7B9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7507" y="7590478"/>
            <a:ext cx="11264900" cy="4767175"/>
          </a:xfrm>
          <a:prstGeom prst="rect">
            <a:avLst/>
          </a:prstGeom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7424400" y="1346200"/>
            <a:ext cx="10261600" cy="1026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0800" y="10998200"/>
            <a:ext cx="889000" cy="228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5303500" y="11379200"/>
            <a:ext cx="889000" cy="22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Bank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776700" y="107442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맞춤형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금리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수수료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조건별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필터링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76700" y="98171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은행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상품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조회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,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추천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,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가입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500" y="1295400"/>
            <a:ext cx="5638800" cy="3022600"/>
          </a:xfrm>
          <a:prstGeom prst="rect">
            <a:avLst/>
          </a:prstGeom>
          <a:effectLst>
            <a:outerShdw blurRad="120817" dist="278808" dir="2700000">
              <a:srgbClr val="000000">
                <a:alpha val="5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9829800" y="10744200"/>
            <a:ext cx="46736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전체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필터링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분석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29800" y="9817100"/>
            <a:ext cx="40259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거래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내역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4900" y="10744200"/>
            <a:ext cx="6311900" cy="520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소유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04900" y="98171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본인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소유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계좌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00" y="10998200"/>
            <a:ext cx="889000" cy="228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315200" y="11379200"/>
            <a:ext cx="889000" cy="228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300" y="5448300"/>
            <a:ext cx="6908800" cy="3340100"/>
          </a:xfrm>
          <a:prstGeom prst="rect">
            <a:avLst/>
          </a:prstGeom>
          <a:effectLst>
            <a:outerShdw blurRad="133351" dist="307734" dir="2700000">
              <a:srgbClr val="000000">
                <a:alpha val="50000"/>
              </a:srgbClr>
            </a:outerShdw>
          </a:effectLst>
        </p:spPr>
      </p:pic>
      <p:sp>
        <p:nvSpPr>
          <p:cNvPr id="17" name="TextBox 17"/>
          <p:cNvSpPr txBox="1"/>
          <p:nvPr/>
        </p:nvSpPr>
        <p:spPr>
          <a:xfrm>
            <a:off x="16370300" y="1701800"/>
            <a:ext cx="35179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은행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인덱스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370300" y="2463800"/>
            <a:ext cx="47752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아래의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페이지로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접근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간단한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4300" y="5600700"/>
            <a:ext cx="6159500" cy="3340100"/>
          </a:xfrm>
          <a:prstGeom prst="rect">
            <a:avLst/>
          </a:prstGeom>
          <a:effectLst>
            <a:outerShdw blurRad="133351" dist="307734" dir="2700000">
              <a:srgbClr val="000000">
                <a:alpha val="50000"/>
              </a:srgbClr>
            </a:outerShdw>
          </a:effectLst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1137900" y="4775200"/>
            <a:ext cx="889000" cy="228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518900" y="4775200"/>
            <a:ext cx="889000" cy="228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51200" y="4737100"/>
            <a:ext cx="4216400" cy="3213100"/>
          </a:xfrm>
          <a:prstGeom prst="rect">
            <a:avLst/>
          </a:prstGeom>
          <a:effectLst>
            <a:outerShdw blurRad="128503" dist="296545" dir="2700000">
              <a:srgbClr val="000000">
                <a:alpha val="50000"/>
              </a:srgbClr>
            </a:outerShdw>
          </a:effectLst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02200" y="5880100"/>
            <a:ext cx="5575300" cy="3441700"/>
          </a:xfrm>
          <a:prstGeom prst="rect">
            <a:avLst/>
          </a:prstGeom>
          <a:effectLst>
            <a:outerShdw blurRad="137917" dist="318269" dir="2700000">
              <a:srgbClr val="000000">
                <a:alpha val="50000"/>
              </a:srgbClr>
            </a:outerShdw>
          </a:effectLst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32600" y="8521700"/>
            <a:ext cx="4279900" cy="1219200"/>
          </a:xfrm>
          <a:prstGeom prst="rect">
            <a:avLst/>
          </a:prstGeom>
          <a:effectLst>
            <a:outerShdw blurRad="48932" dist="112920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- Bank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2 – </a:t>
            </a:r>
            <a:r>
              <a:rPr lang="ko-KR" altLang="en-US" sz="4423" b="1" dirty="0">
                <a:solidFill>
                  <a:srgbClr val="FFFFFF"/>
                </a:solidFill>
                <a:latin typeface="Noto Sans CJK KR Black"/>
              </a:rPr>
              <a:t>계좌 잔액 충전</a:t>
            </a:r>
            <a:endParaRPr lang="en-US" sz="4423" b="1" i="0" u="none" strike="noStrike" dirty="0">
              <a:solidFill>
                <a:srgbClr val="FFFFFF"/>
              </a:solidFill>
              <a:latin typeface="Noto Sans CJK KR Black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816100" y="10134600"/>
            <a:ext cx="99695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사용자는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계좌의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잔액을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카카오페이를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통해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충전할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있습니다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.
</a:t>
            </a:r>
            <a:r>
              <a:rPr lang="ko-KR" altLang="en-US" sz="2933" spc="-147" dirty="0">
                <a:solidFill>
                  <a:srgbClr val="FFFFFF"/>
                </a:solidFill>
                <a:latin typeface="Noto Sans CJK KR Regular"/>
              </a:rPr>
              <a:t>결제에는 </a:t>
            </a:r>
            <a:r>
              <a:rPr lang="en-US" altLang="ko-KR" sz="2933" spc="-147" dirty="0">
                <a:solidFill>
                  <a:srgbClr val="FFFFFF"/>
                </a:solidFill>
                <a:latin typeface="Noto Sans CJK KR Regular"/>
              </a:rPr>
              <a:t>Kakao Pay API </a:t>
            </a:r>
            <a:r>
              <a:rPr lang="ko-KR" altLang="en-US" sz="2933" spc="-147" dirty="0">
                <a:solidFill>
                  <a:srgbClr val="FFFFFF"/>
                </a:solidFill>
                <a:latin typeface="Noto Sans CJK KR Regular"/>
              </a:rPr>
              <a:t>를 사용할 예정입니다</a:t>
            </a:r>
            <a:r>
              <a:rPr lang="en-US" altLang="ko-KR" sz="2933" spc="-147" dirty="0">
                <a:solidFill>
                  <a:srgbClr val="FFFFFF"/>
                </a:solidFill>
                <a:latin typeface="Noto Sans CJK KR Regular"/>
              </a:rPr>
              <a:t>.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
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잔액이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충전되면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AOP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통해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로그가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자동으로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저장됩니다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16100" y="9207500"/>
            <a:ext cx="40259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계좌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잔액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충전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시스템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100" y="2051050"/>
            <a:ext cx="7366000" cy="6578600"/>
          </a:xfrm>
          <a:prstGeom prst="rect">
            <a:avLst/>
          </a:prstGeom>
          <a:effectLst>
            <a:outerShdw blurRad="262922" dist="606743" dir="2700000">
              <a:srgbClr val="000000">
                <a:alpha val="50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967FFD8-BF3A-2159-CE74-5CD229EA6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5122" y="7939079"/>
            <a:ext cx="9945554" cy="5359880"/>
          </a:xfrm>
          <a:prstGeom prst="rect">
            <a:avLst/>
          </a:prstGeom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35D038C-9DBB-25E6-C738-0F6C72AE1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5122" y="1812026"/>
            <a:ext cx="9945554" cy="5771453"/>
          </a:xfrm>
          <a:prstGeom prst="rect">
            <a:avLst/>
          </a:prstGeom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B789AD-1B4A-FF65-BFAA-6EBEE37B9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E9E5DCD-8E0D-EAEC-508D-EE1E8FB78A7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190274D8-C0BC-1862-339C-D04A9F2270E1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- Bank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3 – </a:t>
            </a:r>
            <a:r>
              <a:rPr lang="ko-KR" alt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계좌 송금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6AB9C29-7F04-2DB4-6B30-2FB985994367}"/>
              </a:ext>
            </a:extLst>
          </p:cNvPr>
          <p:cNvSpPr txBox="1"/>
          <p:nvPr/>
        </p:nvSpPr>
        <p:spPr>
          <a:xfrm>
            <a:off x="1409700" y="10007600"/>
            <a:ext cx="99695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송금할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계좌번호와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송금액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그리고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메모를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입력하여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금액을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송부할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송부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비밀번호를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한번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체크하고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송금이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완료되면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AOP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의해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로그가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자동으로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저장된다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CF4A978-E4DB-CC69-0887-DA32D4F61850}"/>
              </a:ext>
            </a:extLst>
          </p:cNvPr>
          <p:cNvSpPr txBox="1"/>
          <p:nvPr/>
        </p:nvSpPr>
        <p:spPr>
          <a:xfrm>
            <a:off x="1409700" y="9080500"/>
            <a:ext cx="3124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계좌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송금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시스템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50C0DDC-3E1D-66D1-C1D2-52BF83B94C6F}"/>
              </a:ext>
            </a:extLst>
          </p:cNvPr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7B3BC2F6-5CC6-804B-2C10-57DED55D9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667000"/>
            <a:ext cx="9677400" cy="5308600"/>
          </a:xfrm>
          <a:prstGeom prst="rect">
            <a:avLst/>
          </a:prstGeom>
          <a:effectLst>
            <a:outerShdw blurRad="212414" dist="490185" dir="2700000">
              <a:srgbClr val="000000">
                <a:alpha val="50000"/>
              </a:srgbClr>
            </a:outerShdw>
          </a:effectLst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A05E03FE-CEC1-AF42-E5E2-6BBB60E88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00" y="3689350"/>
            <a:ext cx="6299200" cy="3263900"/>
          </a:xfrm>
          <a:prstGeom prst="rect">
            <a:avLst/>
          </a:prstGeom>
          <a:effectLst>
            <a:outerShdw blurRad="130313" dist="300723" dir="2700000">
              <a:srgbClr val="000000">
                <a:alpha val="50000"/>
              </a:srgbClr>
            </a:outerShdw>
          </a:effectLst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2CBD933-DC46-F356-A87C-8437BF8A44C0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11087100" y="5321300"/>
            <a:ext cx="3009900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E7874A4-1399-95F4-EB84-551DA09BA5D8}"/>
              </a:ext>
            </a:extLst>
          </p:cNvPr>
          <p:cNvSpPr/>
          <p:nvPr/>
        </p:nvSpPr>
        <p:spPr>
          <a:xfrm>
            <a:off x="14352587" y="2508250"/>
            <a:ext cx="5788025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수취 계좌 유효성 검증</a:t>
            </a:r>
            <a:endParaRPr lang="en-US" altLang="ko-KR" sz="4000" dirty="0"/>
          </a:p>
          <a:p>
            <a:pPr algn="ctr"/>
            <a:r>
              <a:rPr lang="ko-KR" altLang="en-US" sz="4000" dirty="0"/>
              <a:t>송금인 사용자 인증</a:t>
            </a:r>
            <a:endParaRPr lang="en-US" altLang="ko-KR" sz="4000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FE7A134-86C7-BF89-7951-F11B3C1E2F7C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17246599" y="6953250"/>
            <a:ext cx="1" cy="138430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A2E274E-C279-1F5C-9229-09E212D2B616}"/>
              </a:ext>
            </a:extLst>
          </p:cNvPr>
          <p:cNvSpPr/>
          <p:nvPr/>
        </p:nvSpPr>
        <p:spPr>
          <a:xfrm>
            <a:off x="14352587" y="11487150"/>
            <a:ext cx="5788025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송금 완료 시 </a:t>
            </a:r>
            <a:r>
              <a:rPr lang="en-US" altLang="ko-KR" sz="4000" dirty="0"/>
              <a:t>AOP</a:t>
            </a:r>
            <a:r>
              <a:rPr lang="ko-KR" altLang="en-US" sz="4000" dirty="0"/>
              <a:t>를 통해 거래내역 자동 기록</a:t>
            </a:r>
            <a:endParaRPr lang="en-US" altLang="ko-KR" sz="40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C0522D2-5A60-868D-A449-68454C075B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3794" y="8735857"/>
            <a:ext cx="4544059" cy="2238687"/>
          </a:xfrm>
          <a:prstGeom prst="rect">
            <a:avLst/>
          </a:prstGeom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B5C5AAA-D044-95B2-6E98-C9C062D285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36860" y="8432215"/>
            <a:ext cx="6607503" cy="2712035"/>
          </a:xfrm>
          <a:prstGeom prst="rect">
            <a:avLst/>
          </a:prstGeom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0307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600" y="215900"/>
            <a:ext cx="4864100" cy="368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3600" y="10490200"/>
            <a:ext cx="889000" cy="22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4833600" y="10871200"/>
            <a:ext cx="889000" cy="228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76700" y="2197100"/>
            <a:ext cx="4813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서비스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인덱스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40800" y="102997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연령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직업별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카테고리별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맞춤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40800" y="95885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상품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추천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시스템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776700" y="104902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본인인증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절차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필수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입력하는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간소화된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양식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76700" y="95885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상품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가입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프로세스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776700" y="3022600"/>
            <a:ext cx="4775200" cy="1117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아래의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페이지로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접근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간단한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00" y="2336800"/>
            <a:ext cx="4864100" cy="4343400"/>
          </a:xfrm>
          <a:prstGeom prst="rect">
            <a:avLst/>
          </a:prstGeom>
          <a:effectLst>
            <a:outerShdw blurRad="173787" dist="401048" dir="2700000">
              <a:srgbClr val="000000">
                <a:alpha val="50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5700" y="4622800"/>
            <a:ext cx="3924300" cy="4483100"/>
          </a:xfrm>
          <a:prstGeom prst="rect">
            <a:avLst/>
          </a:prstGeom>
          <a:effectLst>
            <a:outerShdw blurRad="157073" dist="362475" dir="2700000">
              <a:srgbClr val="000000">
                <a:alpha val="50000"/>
              </a:srgbClr>
            </a:outerShdw>
          </a:effectLst>
        </p:spPr>
      </p:pic>
      <p:sp>
        <p:nvSpPr>
          <p:cNvPr id="16" name="TextBox 16"/>
          <p:cNvSpPr txBox="1"/>
          <p:nvPr/>
        </p:nvSpPr>
        <p:spPr>
          <a:xfrm>
            <a:off x="977900" y="10528300"/>
            <a:ext cx="67437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 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현재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보유중인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리스트를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세부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>
              <a:solidFill>
                <a:srgbClr val="FFFFFF"/>
              </a:solidFill>
              <a:ea typeface="Noto Sans CJK KR Regular"/>
            </a:endParaRP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77900" y="9588500"/>
            <a:ext cx="4927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보유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조회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관리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시스템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5600" y="5130800"/>
            <a:ext cx="4572000" cy="3759200"/>
          </a:xfrm>
          <a:prstGeom prst="rect">
            <a:avLst/>
          </a:prstGeom>
          <a:effectLst>
            <a:outerShdw blurRad="150379" dist="347029" dir="2700000">
              <a:srgbClr val="000000">
                <a:alpha val="50000"/>
              </a:srgbClr>
            </a:outerShdw>
          </a:effectLst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972800" y="4394200"/>
            <a:ext cx="889000" cy="228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591800" y="4406900"/>
            <a:ext cx="889000" cy="228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7300" y="7569200"/>
            <a:ext cx="5486400" cy="1651000"/>
          </a:xfrm>
          <a:prstGeom prst="rect">
            <a:avLst/>
          </a:prstGeom>
          <a:effectLst>
            <a:outerShdw blurRad="66243" dist="152868" dir="2700000">
              <a:srgbClr val="000000">
                <a:alpha val="50000"/>
              </a:srgbClr>
            </a:outerShdw>
          </a:effectLst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500" y="10490200"/>
            <a:ext cx="889000" cy="228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175500" y="10871200"/>
            <a:ext cx="889000" cy="228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92500" y="5054600"/>
            <a:ext cx="6781800" cy="4140200"/>
          </a:xfrm>
          <a:prstGeom prst="rect">
            <a:avLst/>
          </a:prstGeom>
          <a:effectLst>
            <a:outerShdw blurRad="165554" dist="382049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2 -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보유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카드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609600" y="1473200"/>
            <a:ext cx="82931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2197100"/>
            <a:ext cx="10922000" cy="9753600"/>
          </a:xfrm>
          <a:prstGeom prst="rect">
            <a:avLst/>
          </a:prstGeom>
          <a:effectLst>
            <a:outerShdw blurRad="390018" dist="900041" dir="2700000">
              <a:srgbClr val="000000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12903200" y="4292600"/>
            <a:ext cx="67437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 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현재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보유중인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리스트를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세부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>
              <a:solidFill>
                <a:srgbClr val="FFFFFF"/>
              </a:solidFill>
              <a:ea typeface="Noto Sans CJK KR Regular"/>
            </a:endParaRP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903200" y="3365500"/>
            <a:ext cx="4927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보유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조회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관리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00" y="7899400"/>
            <a:ext cx="16776700" cy="5067300"/>
          </a:xfrm>
          <a:prstGeom prst="rect">
            <a:avLst/>
          </a:prstGeom>
          <a:effectLst>
            <a:outerShdw blurRad="202579" dist="467489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3 -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카드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추천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609600" y="1473200"/>
            <a:ext cx="82931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400300"/>
            <a:ext cx="11290300" cy="9283700"/>
          </a:xfrm>
          <a:prstGeom prst="rect">
            <a:avLst/>
          </a:prstGeom>
          <a:effectLst>
            <a:outerShdw blurRad="371158" dist="856519" dir="2700000">
              <a:srgbClr val="000000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12776200" y="14351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연령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직업별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카테고리별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맞춤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776200" y="7239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상품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추천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3200" y="3429000"/>
            <a:ext cx="8521700" cy="8255000"/>
          </a:xfrm>
          <a:prstGeom prst="rect">
            <a:avLst/>
          </a:prstGeom>
          <a:effectLst>
            <a:outerShdw blurRad="330157" dist="761900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127508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1" algn="l">
              <a:lnSpc>
                <a:spcPct val="99600"/>
              </a:lnSpc>
            </a:pP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프로젝트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개요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5613400" cy="55880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팀원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소개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목표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일정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구조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/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기술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스펙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243800" y="723900"/>
            <a:ext cx="3568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개요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4 -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카드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등록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2209800"/>
            <a:ext cx="9093200" cy="6286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3900" y="5346700"/>
            <a:ext cx="12103100" cy="7366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585700" y="30988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본인인증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절차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필수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입력하는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간소화된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양식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85700" y="22098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상품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가입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프로세스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마이페이지</a:t>
            </a:r>
            <a:endParaRPr lang="en-US" sz="4423" b="0" i="0" u="none" strike="noStrike" dirty="0">
              <a:solidFill>
                <a:srgbClr val="FFFFFF"/>
              </a:solidFill>
              <a:latin typeface="Noto Sans CJK KR Black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306800" y="5867400"/>
            <a:ext cx="68453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기본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프로필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보유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현황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요약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자산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부채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현황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한눈에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최근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요약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정보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월별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수입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지출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요약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그래프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306800" y="4838700"/>
            <a:ext cx="4648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ea typeface="Noto Sans CJK KR Bold"/>
              </a:rPr>
              <a:t>유저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ea typeface="Noto Sans CJK KR Bold"/>
              </a:rPr>
              <a:t>정보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ea typeface="Noto Sans CJK KR Bold"/>
              </a:rPr>
              <a:t>전체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ea typeface="Noto Sans CJK KR Bold"/>
              </a:rPr>
              <a:t>대시보드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921000"/>
            <a:ext cx="14325600" cy="8509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0" i="0" u="none" strike="noStrike" dirty="0">
                <a:solidFill>
                  <a:srgbClr val="FFFFFF"/>
                </a:solidFill>
                <a:ea typeface="Noto Sans CJK KR Black"/>
              </a:rPr>
              <a:t>마이페이지</a:t>
            </a:r>
            <a:r>
              <a:rPr lang="en-US" sz="4423" b="0" i="0" u="none" strike="noStrike" dirty="0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en-US" sz="4423" dirty="0">
                <a:solidFill>
                  <a:srgbClr val="FFFFFF"/>
                </a:solidFill>
                <a:latin typeface="Noto Sans CJK KR Black"/>
              </a:rPr>
              <a:t>2</a:t>
            </a:r>
            <a:endParaRPr lang="en-US" sz="4423" b="0" i="0" u="none" strike="noStrike" dirty="0">
              <a:solidFill>
                <a:srgbClr val="FFFFFF"/>
              </a:solidFill>
              <a:latin typeface="Noto Sans CJK KR Black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940800" y="98933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개인정보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(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비밀번호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생체인증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)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언어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화폐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단위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다크모드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라이트모드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테마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선택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접근성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옵션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940800" y="89662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개인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설정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332200" y="98933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푸시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마케팅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동의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리포트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중요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공지사항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332200" y="89662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알림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설정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관리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40800" y="43434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목록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한눈에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잔액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최근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별칭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즐겨찾기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상세정보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바로가기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408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보유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계좌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332200" y="43434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목록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이용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한도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요약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이번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결제일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자동이체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3322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보유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086100"/>
            <a:ext cx="7797800" cy="4711700"/>
          </a:xfrm>
          <a:prstGeom prst="rect">
            <a:avLst/>
          </a:prstGeom>
          <a:effectLst>
            <a:outerShdw blurRad="188434" dist="434848" dir="2700000">
              <a:srgbClr val="000000">
                <a:alpha val="50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089900"/>
            <a:ext cx="7645400" cy="5080000"/>
          </a:xfrm>
          <a:prstGeom prst="rect">
            <a:avLst/>
          </a:prstGeom>
          <a:effectLst>
            <a:outerShdw blurRad="203231" dist="468994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222377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 dirty="0">
                <a:solidFill>
                  <a:srgbClr val="A973FF"/>
                </a:solidFill>
                <a:latin typeface="Noto Sans CJK KR Black"/>
              </a:rPr>
              <a:t>5. </a:t>
            </a:r>
            <a:r>
              <a:rPr lang="ko-KR" sz="14666" b="0" i="0" u="none" strike="noStrike" dirty="0">
                <a:solidFill>
                  <a:srgbClr val="A973FF"/>
                </a:solidFill>
                <a:ea typeface="Noto Sans CJK KR Black"/>
              </a:rPr>
              <a:t>프로젝트</a:t>
            </a:r>
            <a:r>
              <a:rPr lang="en-US" sz="14666" b="0" i="0" u="none" strike="noStrike" dirty="0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ea typeface="Noto Sans CJK KR Black"/>
              </a:rPr>
              <a:t>성과</a:t>
            </a:r>
            <a:r>
              <a:rPr lang="en-US" altLang="ko-KR" sz="14666" dirty="0">
                <a:solidFill>
                  <a:srgbClr val="A973FF"/>
                </a:solidFill>
                <a:latin typeface="Noto Sans CJK KR Black"/>
                <a:ea typeface="Noto Sans CJK KR Black"/>
              </a:rPr>
              <a:t>, </a:t>
            </a:r>
            <a:r>
              <a:rPr lang="ko-KR" sz="14666" b="0" i="0" u="none" strike="noStrike" dirty="0">
                <a:solidFill>
                  <a:srgbClr val="A973FF"/>
                </a:solidFill>
                <a:ea typeface="Noto Sans CJK KR Black"/>
              </a:rPr>
              <a:t>기대효과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4381500" cy="31496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성과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기대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효과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추가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발전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과제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051800" y="92456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프로젝트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성과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300" y="25654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9500" y="3492500"/>
            <a:ext cx="838200" cy="800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2500" y="5600700"/>
            <a:ext cx="749300" cy="1104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64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10000" y="5892800"/>
            <a:ext cx="1168400" cy="673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994900" y="52832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altLang="en-US" sz="3600" spc="-108" dirty="0">
                <a:solidFill>
                  <a:srgbClr val="FFFFFF"/>
                </a:solidFill>
                <a:ea typeface="Noto Sans CJK KR Bold"/>
              </a:rPr>
              <a:t>시스템 안정성 </a:t>
            </a:r>
            <a:endParaRPr lang="ko-KR" sz="3600" b="0" i="0" u="none" strike="noStrike" spc="-108" dirty="0">
              <a:solidFill>
                <a:srgbClr val="FFFFFF"/>
              </a:solidFill>
              <a:ea typeface="Noto Sans CJK KR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969500" y="6502400"/>
            <a:ext cx="45212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altLang="ko-KR" sz="2933" spc="-88" dirty="0">
                <a:solidFill>
                  <a:srgbClr val="FFFFFF"/>
                </a:solidFill>
                <a:ea typeface="Noto Sans CJK KR Regular"/>
              </a:rPr>
              <a:t>- </a:t>
            </a: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고가용성 서버 구조 확립</a:t>
            </a:r>
            <a:endParaRPr lang="en-US" altLang="ko-KR" sz="2933" spc="-88" dirty="0">
              <a:solidFill>
                <a:srgbClr val="FFFFFF"/>
              </a:solidFill>
              <a:ea typeface="Noto Sans CJK KR Regular"/>
            </a:endParaRPr>
          </a:p>
          <a:p>
            <a:pPr lvl="0" algn="l">
              <a:lnSpc>
                <a:spcPct val="126990"/>
              </a:lnSpc>
            </a:pPr>
            <a:r>
              <a:rPr lang="en-US" altLang="ko-KR" sz="2933" spc="-88" dirty="0">
                <a:solidFill>
                  <a:srgbClr val="FFFFFF"/>
                </a:solidFill>
                <a:ea typeface="Noto Sans CJK KR Regular"/>
              </a:rPr>
              <a:t>-</a:t>
            </a:r>
            <a:r>
              <a:rPr lang="en-US" alt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 JWT </a:t>
            </a: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기반 보안 시스템 구축</a:t>
            </a:r>
            <a:endParaRPr lang="en-US" altLang="ko-KR" sz="2933" spc="-88" dirty="0">
              <a:solidFill>
                <a:srgbClr val="FFFFFF"/>
              </a:solidFill>
              <a:ea typeface="Noto Sans CJK KR Regular"/>
            </a:endParaRPr>
          </a:p>
          <a:p>
            <a:pPr lvl="0" algn="l">
              <a:lnSpc>
                <a:spcPct val="126990"/>
              </a:lnSpc>
            </a:pPr>
            <a:r>
              <a:rPr lang="en-US" alt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-AOP </a:t>
            </a:r>
            <a:r>
              <a:rPr lang="ko-KR" altLang="en-US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활용 자동 로깅 시스템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4925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altLang="en-US" sz="3600" spc="-108" dirty="0">
                <a:solidFill>
                  <a:srgbClr val="FFFFFF"/>
                </a:solidFill>
                <a:ea typeface="Noto Sans CJK KR Bold"/>
              </a:rPr>
              <a:t>기술 </a:t>
            </a:r>
            <a:r>
              <a:rPr lang="en-US" altLang="ko-KR" sz="3600" spc="-108" dirty="0">
                <a:solidFill>
                  <a:srgbClr val="FFFFFF"/>
                </a:solidFill>
                <a:ea typeface="Noto Sans CJK KR Bold"/>
              </a:rPr>
              <a:t>/ </a:t>
            </a:r>
            <a:r>
              <a:rPr lang="ko-KR" altLang="en-US" sz="3600" spc="-108" dirty="0">
                <a:solidFill>
                  <a:srgbClr val="FFFFFF"/>
                </a:solidFill>
                <a:ea typeface="Noto Sans CJK KR Bold"/>
              </a:rPr>
              <a:t>구조 구현</a:t>
            </a:r>
            <a:endParaRPr lang="ko-KR" sz="3600" b="0" i="0" u="none" strike="noStrike" spc="-108" dirty="0">
              <a:solidFill>
                <a:srgbClr val="FFFFFF"/>
              </a:solidFill>
              <a:ea typeface="Noto Sans CJK KR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492500" y="8699500"/>
            <a:ext cx="449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MSA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뱅킹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구현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연동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거래내역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프로세스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완성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5100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사용자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경험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10000" y="8699500"/>
            <a:ext cx="38354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직관적인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UI/UX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설계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빠른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응답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시간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달성</a:t>
            </a:r>
            <a:endParaRPr lang="en-US" alt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  <a:p>
            <a:pPr lvl="0" algn="l">
              <a:lnSpc>
                <a:spcPct val="126990"/>
              </a:lnSpc>
            </a:pPr>
            <a:r>
              <a:rPr lang="en-US" alt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- </a:t>
            </a:r>
            <a:r>
              <a:rPr lang="ko-KR" altLang="en-US" sz="2933" spc="-88" dirty="0">
                <a:solidFill>
                  <a:srgbClr val="FFFFFF"/>
                </a:solidFill>
                <a:ea typeface="Noto Sans CJK KR Regular"/>
              </a:rPr>
              <a:t>보안 강화를 통한 사용자 신뢰 확보</a:t>
            </a:r>
            <a:endParaRPr lang="ko-KR" sz="2933" b="0" i="0" u="none" strike="noStrike" spc="-88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7360900" y="723900"/>
            <a:ext cx="64643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5.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성과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기대효과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9532600" y="-36068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819400"/>
            <a:ext cx="3581400" cy="358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0" y="8077200"/>
            <a:ext cx="3581400" cy="358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5700" y="2819400"/>
            <a:ext cx="3581400" cy="3581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5700" y="8077200"/>
            <a:ext cx="3581400" cy="3581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프로젝트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기대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효과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42672" y="43732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편의성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95543" y="3095017"/>
            <a:ext cx="7454900" cy="2953966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여러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하나의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플랫폼에서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통합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계좌와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정보를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한눈에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직관적인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UI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복잡한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쉽게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파악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자동화된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분류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개인화된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추천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간편한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프로세스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42672" y="96310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접근성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79330" y="8508213"/>
            <a:ext cx="5638800" cy="3193104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언제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어디서나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모바일로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이용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복잡한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방문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없이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다양한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정보를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쉽게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분석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지식이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부족해도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쉽게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이용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- 24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시간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이용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18672" y="43732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안전성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619366" y="2962207"/>
            <a:ext cx="7142334" cy="50800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JWT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토큰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기반의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안전한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인증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개인정보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보호를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위한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암호화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시스템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AOP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로깅으로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추적성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확보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정기적인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업데이트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점검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18672" y="96310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확장성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633957" y="8293100"/>
            <a:ext cx="6021962" cy="31496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MSA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구조로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용이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새로운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추가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증가에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따른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확장성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확보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다양한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외부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API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연동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가능성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빅데이터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글로벌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서비스로의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가능성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360900" y="723900"/>
            <a:ext cx="64643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5.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성과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기대효과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9532600" y="-36068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565400"/>
            <a:ext cx="6845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5700" y="2565400"/>
            <a:ext cx="6845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1700" y="2565400"/>
            <a:ext cx="6845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700" y="7734300"/>
            <a:ext cx="10528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0" y="7734300"/>
            <a:ext cx="10528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발전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과제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43100" y="33147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AI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기반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추천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43100" y="4241800"/>
            <a:ext cx="5880100" cy="2794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맞춤형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추천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AI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챗봇을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통한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상담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도입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자산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포트폴리오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최적화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지출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예측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예산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개발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09100" y="33147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보안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강화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09100" y="4241800"/>
            <a:ext cx="5880100" cy="2794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생체인식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도입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블록체인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기술을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활용한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강화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실시간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이상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탐지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고도화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제로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트러스트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아키텍처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적용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675100" y="33147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서비스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다각화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675100" y="4241800"/>
            <a:ext cx="5880100" cy="2794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투자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자산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확대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보험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가입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추가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P2P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대출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 err="1">
                <a:solidFill>
                  <a:srgbClr val="FFFFFF"/>
                </a:solidFill>
                <a:ea typeface="Noto Sans CJK KR Regular"/>
              </a:rPr>
              <a:t>크라우드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 err="1">
                <a:solidFill>
                  <a:srgbClr val="FFFFFF"/>
                </a:solidFill>
                <a:ea typeface="Noto Sans CJK KR Regular"/>
              </a:rPr>
              <a:t>펀딩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플랫폼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연계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가상자산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통합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43100" y="8483600"/>
            <a:ext cx="96012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글로벌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서비스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확장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43100" y="9410700"/>
            <a:ext cx="957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다국어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지원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글로벌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통합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국가별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규제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대응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구축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해외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환전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확대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글로벌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개발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79400" y="8483600"/>
            <a:ext cx="96012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빅데이터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분석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고도화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979400" y="9410700"/>
            <a:ext cx="957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시장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트렌드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예측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개인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맞춤형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인사이트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통한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라이프스타일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제안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데이터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시각화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대시보드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고도화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360900" y="723900"/>
            <a:ext cx="64643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5.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성과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기대효과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236347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6.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발표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마무리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2959100" cy="37592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시연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영상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ea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QnA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마무리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ea typeface="Noto Sans CJK KR Bold"/>
              </a:rPr>
              <a:t>인사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0" y="3060700"/>
            <a:ext cx="6959600" cy="9347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발표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마무리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시연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영상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61500" y="4419600"/>
            <a:ext cx="6083300" cy="4102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회원가입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프로세스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카카오페이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API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활용한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조회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추천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연동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기능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61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주요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기능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시연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446500" y="4419600"/>
            <a:ext cx="66929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실제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사용자가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어떤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로직을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거치는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 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시연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회원가입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-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거래내역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조회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추천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  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등록</a:t>
            </a:r>
          </a:p>
          <a:p>
            <a:pPr lvl="0" algn="l">
              <a:lnSpc>
                <a:spcPct val="132800"/>
              </a:lnSpc>
            </a:pPr>
            <a:r>
              <a:rPr lang="en-US" altLang="ko-KR" sz="2933" spc="-147" dirty="0">
                <a:solidFill>
                  <a:srgbClr val="FFFFFF"/>
                </a:solidFill>
                <a:latin typeface="Noto Sans CJK KR Regular"/>
                <a:ea typeface="Noto Sans CJK KR Regular"/>
              </a:rPr>
              <a:t>- </a:t>
            </a:r>
            <a:r>
              <a:rPr lang="ko-KR" altLang="en-US" sz="2933" spc="-147" dirty="0">
                <a:solidFill>
                  <a:srgbClr val="FFFFFF"/>
                </a:solidFill>
                <a:latin typeface="Noto Sans CJK KR Regular"/>
                <a:ea typeface="Noto Sans CJK KR Regular"/>
              </a:rPr>
              <a:t>마이페이지 기능 </a:t>
            </a:r>
            <a:endParaRPr lang="ko-KR" sz="2933" b="0" i="0" u="none" strike="noStrike" spc="-147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446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1">
                <a:solidFill>
                  <a:srgbClr val="A973FF"/>
                </a:solidFill>
                <a:ea typeface="Noto Sans CJK KR Bold"/>
              </a:rPr>
              <a:t>사용자</a:t>
            </a:r>
            <a:r>
              <a:rPr lang="en-US" sz="3333" b="0" i="0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ea typeface="Noto Sans CJK KR Bold"/>
              </a:rPr>
              <a:t>시나리오</a:t>
            </a:r>
            <a:r>
              <a:rPr lang="en-US" sz="3333" b="0" i="0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ea typeface="Noto Sans CJK KR Bold"/>
              </a:rPr>
              <a:t>데모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510500" y="723900"/>
            <a:ext cx="3314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6.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발표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마무리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439400" y="6070600"/>
            <a:ext cx="3416300" cy="1892300"/>
          </a:xfrm>
          <a:prstGeom prst="rect">
            <a:avLst/>
          </a:prstGeom>
        </p:spPr>
        <p:txBody>
          <a:bodyPr lIns="0" tIns="135467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10666" b="0" i="0" u="none" strike="noStrike">
                <a:solidFill>
                  <a:srgbClr val="A973FF"/>
                </a:solidFill>
                <a:latin typeface="Noto Sans CJK KR Black"/>
              </a:rPr>
              <a:t>Q&amp;A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510500" y="723900"/>
            <a:ext cx="3314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6.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발표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마무리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051800" y="-47117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300" y="723900"/>
            <a:ext cx="4559300" cy="4559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팀원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소개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273800" y="2400300"/>
            <a:ext cx="3924300" cy="12065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422" b="0" i="0" u="none" strike="noStrike" spc="-103">
                <a:solidFill>
                  <a:srgbClr val="A973FF"/>
                </a:solidFill>
                <a:latin typeface="Noto Sans CJK KR Bold"/>
              </a:rPr>
              <a:t>PM</a:t>
            </a:r>
          </a:p>
          <a:p>
            <a:pPr lvl="0" algn="ctr">
              <a:lnSpc>
                <a:spcPct val="115369"/>
              </a:lnSpc>
            </a:pPr>
            <a:r>
              <a:rPr lang="en" sz="3422" b="0" i="0" u="none" strike="noStrike" spc="-103">
                <a:solidFill>
                  <a:srgbClr val="A973FF"/>
                </a:solidFill>
                <a:ea typeface="Noto Sans CJK KR Bold"/>
              </a:rPr>
              <a:t>김희상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892800" y="5524500"/>
            <a:ext cx="4673600" cy="26670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프로젝트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총괄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검수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 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품질관리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프로젝트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업무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분배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일정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788" b="0" i="0" u="none" strike="noStrike" spc="-84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0" i="0" u="none" strike="noStrike" spc="-84" dirty="0">
                <a:solidFill>
                  <a:srgbClr val="FFFFFF"/>
                </a:solidFill>
                <a:ea typeface="Noto Sans CJK KR Regular"/>
              </a:rPr>
              <a:t>개발</a:t>
            </a:r>
          </a:p>
          <a:p>
            <a:pPr lvl="0" algn="ctr">
              <a:lnSpc>
                <a:spcPct val="126990"/>
              </a:lnSpc>
              <a:buClr>
                <a:schemeClr val="bg1"/>
              </a:buClr>
            </a:pPr>
            <a:endParaRPr lang="ko-KR" sz="2788" b="0" i="0" u="none" strike="noStrike" spc="-84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0243800" y="723900"/>
            <a:ext cx="3568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개요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3900" y="723900"/>
            <a:ext cx="4635500" cy="4635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741400" y="2425700"/>
            <a:ext cx="3987800" cy="12319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480" b="0" i="0" u="none" strike="noStrike" spc="-104">
                <a:solidFill>
                  <a:srgbClr val="A973FF"/>
                </a:solidFill>
                <a:latin typeface="Noto Sans CJK KR Bold"/>
              </a:rPr>
              <a:t>PL</a:t>
            </a:r>
          </a:p>
          <a:p>
            <a:pPr lvl="0" algn="ctr">
              <a:lnSpc>
                <a:spcPct val="115369"/>
              </a:lnSpc>
            </a:pPr>
            <a:r>
              <a:rPr lang="en" sz="3480" b="0" i="0" u="none" strike="noStrike" spc="-104">
                <a:solidFill>
                  <a:srgbClr val="A973FF"/>
                </a:solidFill>
                <a:ea typeface="Noto Sans CJK KR Bold"/>
              </a:rPr>
              <a:t>윤성민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360400" y="5524500"/>
            <a:ext cx="4749800" cy="21590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en-US" sz="2836" b="0" i="0" u="none" strike="noStrike" spc="-85">
                <a:solidFill>
                  <a:srgbClr val="FFFFFF"/>
                </a:solidFill>
                <a:latin typeface="Noto Sans CJK KR Regular"/>
              </a:rPr>
              <a:t> </a:t>
            </a: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기술</a:t>
            </a:r>
            <a:r>
              <a:rPr lang="en-US" sz="2836" b="0" i="0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리드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기술</a:t>
            </a:r>
            <a:r>
              <a:rPr lang="en-US" sz="2836" b="0" i="0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스택</a:t>
            </a:r>
            <a:r>
              <a:rPr lang="en-US" sz="2836" b="0" i="0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선정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개발</a:t>
            </a:r>
            <a:r>
              <a:rPr lang="en-US" sz="2836" b="0" i="0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표준</a:t>
            </a:r>
            <a:r>
              <a:rPr lang="en-US" sz="2836" b="0" i="0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제시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프론트엔드</a:t>
            </a:r>
            <a:r>
              <a:rPr lang="en-US" sz="2836" b="0" i="0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전체</a:t>
            </a:r>
            <a:r>
              <a:rPr lang="en-US" sz="2836" b="0" i="0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목업</a:t>
            </a:r>
            <a:r>
              <a:rPr lang="en-US" sz="2836" b="0" i="0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0" i="0" u="none" strike="noStrike" spc="-85">
                <a:solidFill>
                  <a:srgbClr val="FFFFFF"/>
                </a:solidFill>
                <a:ea typeface="Noto Sans CJK KR Regular"/>
              </a:rPr>
              <a:t>개발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4400" y="6858000"/>
            <a:ext cx="4483100" cy="4483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501900" y="8509000"/>
            <a:ext cx="3860800" cy="11938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364" b="0" i="0" u="none" strike="noStrike" spc="-101">
                <a:solidFill>
                  <a:srgbClr val="A973FF"/>
                </a:solidFill>
                <a:ea typeface="Noto Sans CJK KR Bold"/>
              </a:rPr>
              <a:t>보안책임자</a:t>
            </a:r>
          </a:p>
          <a:p>
            <a:pPr lvl="0" algn="ctr">
              <a:lnSpc>
                <a:spcPct val="115369"/>
              </a:lnSpc>
            </a:pPr>
            <a:r>
              <a:rPr lang="en" sz="3364" b="0" i="0" u="none" strike="noStrike" spc="-101">
                <a:solidFill>
                  <a:srgbClr val="A973FF"/>
                </a:solidFill>
                <a:ea typeface="Noto Sans CJK KR Bold"/>
              </a:rPr>
              <a:t>박윤재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8200" y="11557000"/>
            <a:ext cx="7175500" cy="10160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Spring Security 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 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개발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 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JWT 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토큰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 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세션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유지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741" b="0" i="0" u="none" strike="noStrike" spc="-82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41" b="0" i="0" u="none" strike="noStrike" spc="-82" dirty="0">
                <a:solidFill>
                  <a:srgbClr val="FFFFFF"/>
                </a:solidFill>
                <a:ea typeface="Noto Sans CJK KR Regular"/>
              </a:rPr>
              <a:t>개발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7900" y="7048500"/>
            <a:ext cx="4318000" cy="4318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1176000" y="8636000"/>
            <a:ext cx="1727200" cy="1143000"/>
          </a:xfrm>
          <a:prstGeom prst="rect">
            <a:avLst/>
          </a:prstGeom>
        </p:spPr>
        <p:txBody>
          <a:bodyPr lIns="0" tIns="1845" rIns="0" bIns="1845" rtlCol="0" anchor="ctr"/>
          <a:lstStyle/>
          <a:p>
            <a:pPr lvl="0" algn="ctr">
              <a:lnSpc>
                <a:spcPct val="115369"/>
              </a:lnSpc>
            </a:pPr>
            <a:r>
              <a:rPr lang="en-US" sz="3238" b="0" i="0" u="none" strike="noStrike" spc="-97">
                <a:solidFill>
                  <a:srgbClr val="A973FF"/>
                </a:solidFill>
                <a:latin typeface="Noto Sans CJK KR Bold"/>
              </a:rPr>
              <a:t>UI </a:t>
            </a:r>
            <a:r>
              <a:rPr lang="ko-KR" sz="3238" b="0" i="0" u="none" strike="noStrike" spc="-97">
                <a:solidFill>
                  <a:srgbClr val="A973FF"/>
                </a:solidFill>
                <a:ea typeface="Noto Sans CJK KR Bold"/>
              </a:rPr>
              <a:t>개발자</a:t>
            </a:r>
          </a:p>
          <a:p>
            <a:pPr lvl="0" algn="ctr">
              <a:lnSpc>
                <a:spcPct val="115369"/>
              </a:lnSpc>
            </a:pPr>
            <a:r>
              <a:rPr lang="en" sz="3238" b="0" i="0" u="none" strike="noStrike" spc="-97">
                <a:solidFill>
                  <a:srgbClr val="A973FF"/>
                </a:solidFill>
                <a:ea typeface="Noto Sans CJK KR Bold"/>
              </a:rPr>
              <a:t>한진성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29800" y="11620500"/>
            <a:ext cx="4419600" cy="9779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en-US" sz="2638" b="0" i="0" u="none" strike="noStrike" spc="-79">
                <a:solidFill>
                  <a:srgbClr val="FFFFFF"/>
                </a:solidFill>
                <a:latin typeface="Noto Sans CJK KR Regular"/>
              </a:rPr>
              <a:t>UI </a:t>
            </a:r>
            <a:r>
              <a:rPr lang="ko-KR" sz="2638" b="0" i="0" u="none" strike="noStrike" spc="-79">
                <a:solidFill>
                  <a:srgbClr val="FFFFFF"/>
                </a:solidFill>
                <a:ea typeface="Noto Sans CJK KR Regular"/>
              </a:rPr>
              <a:t>서버</a:t>
            </a:r>
            <a:r>
              <a:rPr lang="en-US" sz="2638" b="0" i="0" u="none" strike="noStrike" spc="-79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638" b="0" i="0" u="none" strike="noStrike" spc="-79">
                <a:solidFill>
                  <a:srgbClr val="FFFFFF"/>
                </a:solidFill>
                <a:ea typeface="Noto Sans CJK KR Regular"/>
              </a:rPr>
              <a:t>개발</a:t>
            </a:r>
          </a:p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en-US" sz="2638" b="0" i="0" u="none" strike="noStrike" spc="-79">
                <a:solidFill>
                  <a:srgbClr val="FFFFFF"/>
                </a:solidFill>
                <a:latin typeface="Noto Sans CJK KR Regular"/>
              </a:rPr>
              <a:t>UI/UX </a:t>
            </a:r>
            <a:r>
              <a:rPr lang="ko-KR" sz="2638" b="0" i="0" u="none" strike="noStrike" spc="-79">
                <a:solidFill>
                  <a:srgbClr val="FFFFFF"/>
                </a:solidFill>
                <a:ea typeface="Noto Sans CJK KR Regular"/>
              </a:rPr>
              <a:t>디자인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67300" y="6731000"/>
            <a:ext cx="4572000" cy="4572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8656300" y="8407400"/>
            <a:ext cx="2844800" cy="1219200"/>
          </a:xfrm>
          <a:prstGeom prst="rect">
            <a:avLst/>
          </a:prstGeom>
        </p:spPr>
        <p:txBody>
          <a:bodyPr lIns="0" tIns="1845" rIns="0" bIns="1845" rtlCol="0" anchor="ctr"/>
          <a:lstStyle/>
          <a:p>
            <a:pPr lvl="0" algn="ctr">
              <a:lnSpc>
                <a:spcPct val="115369"/>
              </a:lnSpc>
            </a:pPr>
            <a:r>
              <a:rPr lang="en" sz="3433" b="0" i="0" u="none" strike="noStrike" spc="-103">
                <a:solidFill>
                  <a:srgbClr val="A973FF"/>
                </a:solidFill>
                <a:ea typeface="Noto Sans CJK KR Bold"/>
              </a:rPr>
              <a:t>머신러닝개발자</a:t>
            </a:r>
          </a:p>
          <a:p>
            <a:pPr lvl="0" algn="ctr">
              <a:lnSpc>
                <a:spcPct val="115369"/>
              </a:lnSpc>
            </a:pPr>
            <a:r>
              <a:rPr lang="en" sz="3433" b="0" i="0" u="none" strike="noStrike" spc="-103">
                <a:solidFill>
                  <a:srgbClr val="A973FF"/>
                </a:solidFill>
                <a:ea typeface="Noto Sans CJK KR Bold"/>
              </a:rPr>
              <a:t>유지원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878300" y="11620500"/>
            <a:ext cx="6972300" cy="4953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ctr">
              <a:lnSpc>
                <a:spcPct val="126990"/>
              </a:lnSpc>
              <a:buClr>
                <a:schemeClr val="bg1"/>
              </a:buClr>
              <a:buFont typeface="Arial"/>
              <a:buChar char="●"/>
            </a:pPr>
            <a:r>
              <a:rPr lang="ko-KR" sz="2797" b="0" i="0" u="none" strike="noStrike" spc="-84">
                <a:solidFill>
                  <a:srgbClr val="FFFFFF"/>
                </a:solidFill>
                <a:ea typeface="Noto Sans CJK KR Regular"/>
              </a:rPr>
              <a:t>소비내역</a:t>
            </a:r>
            <a:r>
              <a:rPr lang="en-US" sz="2797" b="0" i="0" u="none" strike="noStrike" spc="-84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97" b="0" i="0" u="none" strike="noStrike" spc="-84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797" b="0" i="0" u="none" strike="noStrike" spc="-84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97" b="0" i="0" u="none" strike="noStrike" spc="-84">
                <a:solidFill>
                  <a:srgbClr val="FFFFFF"/>
                </a:solidFill>
                <a:ea typeface="Noto Sans CJK KR Regular"/>
              </a:rPr>
              <a:t>머신러닝</a:t>
            </a:r>
            <a:r>
              <a:rPr lang="en-US" sz="2797" b="0" i="0" u="none" strike="noStrike" spc="-84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97" b="0" i="0" u="none" strike="noStrike" spc="-84">
                <a:solidFill>
                  <a:srgbClr val="FFFFFF"/>
                </a:solidFill>
                <a:ea typeface="Noto Sans CJK KR Regular"/>
              </a:rPr>
              <a:t>파이썬</a:t>
            </a:r>
            <a:r>
              <a:rPr lang="en-US" sz="2797" b="0" i="0" u="none" strike="noStrike" spc="-84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97" b="0" i="0" u="none" strike="noStrike" spc="-84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797" b="0" i="0" u="none" strike="noStrike" spc="-84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97" b="0" i="0" u="none" strike="noStrike" spc="-84">
                <a:solidFill>
                  <a:srgbClr val="FFFFFF"/>
                </a:solidFill>
                <a:ea typeface="Noto Sans CJK KR Regular"/>
              </a:rPr>
              <a:t>작성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36800" y="5092700"/>
            <a:ext cx="19748500" cy="3517900"/>
          </a:xfrm>
          <a:prstGeom prst="rect">
            <a:avLst/>
          </a:prstGeom>
        </p:spPr>
        <p:txBody>
          <a:bodyPr lIns="0" tIns="135467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0666" b="0" i="0" u="none" strike="noStrike" dirty="0" err="1">
                <a:solidFill>
                  <a:srgbClr val="A973FF"/>
                </a:solidFill>
                <a:ea typeface="Noto Sans CJK KR Black"/>
              </a:rPr>
              <a:t>모으냥즈와</a:t>
            </a:r>
            <a:r>
              <a:rPr lang="en-US" sz="10666" b="0" i="0" u="none" strike="noStrike" dirty="0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0666" b="0" i="0" u="none" strike="noStrike" dirty="0">
                <a:solidFill>
                  <a:srgbClr val="A973FF"/>
                </a:solidFill>
                <a:ea typeface="Noto Sans CJK KR Black"/>
              </a:rPr>
              <a:t>함께</a:t>
            </a:r>
            <a:endParaRPr lang="en-US" altLang="ko-KR" sz="10666" dirty="0">
              <a:solidFill>
                <a:srgbClr val="A973FF"/>
              </a:solidFill>
              <a:ea typeface="Noto Sans CJK KR Black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10666" b="0" i="0" u="none" strike="noStrike" dirty="0">
                <a:solidFill>
                  <a:srgbClr val="A973FF"/>
                </a:solidFill>
                <a:latin typeface="Noto Sans CJK KR Black"/>
                <a:ea typeface="Noto Sans CJK KR Black"/>
              </a:rPr>
              <a:t>더 나은 금융 미래를 설계합니다</a:t>
            </a:r>
            <a:r>
              <a:rPr lang="en-US" altLang="ko-KR" sz="10666" b="0" i="0" u="none" strike="noStrike" dirty="0">
                <a:solidFill>
                  <a:srgbClr val="A973FF"/>
                </a:solidFill>
                <a:latin typeface="Noto Sans CJK KR Black"/>
                <a:ea typeface="Noto Sans CJK KR Black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510500" y="723900"/>
            <a:ext cx="3314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6.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발표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마무리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079500" y="8318500"/>
            <a:ext cx="4838700" cy="483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>
            <a:off x="342900" y="3175000"/>
            <a:ext cx="4838700" cy="4838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66000"/>
          </a:blip>
          <a:stretch>
            <a:fillRect/>
          </a:stretch>
        </p:blipFill>
        <p:spPr>
          <a:xfrm>
            <a:off x="9766300" y="2654300"/>
            <a:ext cx="4838700" cy="483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66000"/>
          </a:blip>
          <a:stretch>
            <a:fillRect/>
          </a:stretch>
        </p:blipFill>
        <p:spPr>
          <a:xfrm>
            <a:off x="5067300" y="5588000"/>
            <a:ext cx="4838700" cy="4838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33020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프로젝트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목표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19300" y="4991100"/>
            <a:ext cx="1739900" cy="1193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723" b="0" i="0" u="none" strike="noStrike" spc="-336">
                <a:solidFill>
                  <a:srgbClr val="FFFFFF"/>
                </a:solidFill>
                <a:ea typeface="Noto Sans CJK KR Regular"/>
              </a:rPr>
              <a:t>은행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88100" y="2133600"/>
            <a:ext cx="12153900" cy="10287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5803" b="1" i="1" u="none" strike="noStrike" spc="1">
                <a:solidFill>
                  <a:srgbClr val="A973FF"/>
                </a:solidFill>
                <a:latin typeface="Noto Sans CJK KR Bold"/>
              </a:rPr>
              <a:t>"</a:t>
            </a:r>
            <a:r>
              <a:rPr lang="ko-KR" sz="5803" b="1" i="1" u="none" strike="noStrike" spc="1">
                <a:solidFill>
                  <a:srgbClr val="A973FF"/>
                </a:solidFill>
                <a:ea typeface="Noto Sans CJK KR Bold"/>
              </a:rPr>
              <a:t>당신의</a:t>
            </a:r>
            <a:r>
              <a:rPr lang="en-US" sz="5803" b="1" i="1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5803" b="1" i="1" u="none" strike="noStrike" spc="1">
                <a:solidFill>
                  <a:srgbClr val="A973FF"/>
                </a:solidFill>
                <a:ea typeface="Noto Sans CJK KR Bold"/>
              </a:rPr>
              <a:t>모든</a:t>
            </a:r>
            <a:r>
              <a:rPr lang="en-US" sz="5803" b="1" i="1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5803" b="1" i="1" u="none" strike="noStrike" spc="1">
                <a:solidFill>
                  <a:srgbClr val="A973FF"/>
                </a:solidFill>
                <a:ea typeface="Noto Sans CJK KR Bold"/>
              </a:rPr>
              <a:t>금융을</a:t>
            </a:r>
            <a:r>
              <a:rPr lang="en-US" sz="5803" b="1" i="1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5803" b="1" i="1" u="none" strike="noStrike" spc="1">
                <a:solidFill>
                  <a:srgbClr val="A973FF"/>
                </a:solidFill>
                <a:ea typeface="Noto Sans CJK KR Bold"/>
              </a:rPr>
              <a:t>한곳에</a:t>
            </a:r>
            <a:r>
              <a:rPr lang="en-US" sz="5803" b="1" i="1" u="none" strike="noStrike" spc="1">
                <a:solidFill>
                  <a:srgbClr val="A973FF"/>
                </a:solidFill>
                <a:latin typeface="Noto Sans CJK KR Bold"/>
              </a:rPr>
              <a:t>, </a:t>
            </a:r>
            <a:r>
              <a:rPr lang="ko-KR" sz="5803" b="1" i="1" u="none" strike="noStrike" spc="1">
                <a:solidFill>
                  <a:srgbClr val="A973FF"/>
                </a:solidFill>
                <a:ea typeface="Noto Sans CJK KR Bold"/>
              </a:rPr>
              <a:t>모으냥즈</a:t>
            </a:r>
            <a:r>
              <a:rPr lang="en-US" sz="5803" b="1" i="1" u="none" strike="noStrike" spc="1">
                <a:solidFill>
                  <a:srgbClr val="A973FF"/>
                </a:solidFill>
                <a:latin typeface="Noto Sans CJK KR Bold"/>
              </a:rPr>
              <a:t>"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243800" y="723900"/>
            <a:ext cx="3568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개요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55400" y="4483100"/>
            <a:ext cx="17145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0" i="0" u="none" strike="noStrike" spc="-331">
                <a:solidFill>
                  <a:srgbClr val="FFFFFF"/>
                </a:solidFill>
                <a:ea typeface="Noto Sans CJK KR Regular"/>
              </a:rPr>
              <a:t>카드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05500" y="7378700"/>
            <a:ext cx="3441700" cy="1270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7156" b="0" i="0" u="none" strike="noStrike" spc="-358">
                <a:solidFill>
                  <a:srgbClr val="FFFFFF"/>
                </a:solidFill>
                <a:ea typeface="Noto Sans CJK KR Regular"/>
              </a:rPr>
              <a:t>모으냥즈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alphaModFix amt="66000"/>
          </a:blip>
          <a:stretch>
            <a:fillRect/>
          </a:stretch>
        </p:blipFill>
        <p:spPr>
          <a:xfrm>
            <a:off x="9766300" y="8242300"/>
            <a:ext cx="4838700" cy="4838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455400" y="10083800"/>
            <a:ext cx="17145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0" i="0" u="none" strike="noStrike" spc="-331">
                <a:solidFill>
                  <a:srgbClr val="FFFFFF"/>
                </a:solidFill>
                <a:ea typeface="Noto Sans CJK KR Regular"/>
              </a:rPr>
              <a:t>추천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68600" y="10160000"/>
            <a:ext cx="17145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0" i="0" u="none" strike="noStrike" spc="-331">
                <a:solidFill>
                  <a:srgbClr val="FFFFFF"/>
                </a:solidFill>
                <a:ea typeface="Noto Sans CJK KR Regular"/>
              </a:rPr>
              <a:t>결제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2298265">
            <a:off x="4559300" y="9207500"/>
            <a:ext cx="1562100" cy="596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19051">
            <a:off x="4140200" y="6553200"/>
            <a:ext cx="1562100" cy="596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451415">
            <a:off x="9232900" y="6489700"/>
            <a:ext cx="1562100" cy="596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499206">
            <a:off x="9258300" y="9207500"/>
            <a:ext cx="1562100" cy="5969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5113000" y="5791200"/>
            <a:ext cx="7861300" cy="372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모으냥즈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뱅킹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플랫폼은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단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한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번의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로그인으로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나의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모든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생활을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한눈에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볼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수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있는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0" i="0" u="none" strike="noStrike" spc="-236">
                <a:solidFill>
                  <a:srgbClr val="FFFFFF"/>
                </a:solidFill>
                <a:ea typeface="Noto Sans CJK KR Regular"/>
              </a:rPr>
              <a:t>플랫폼입니다</a:t>
            </a:r>
            <a:r>
              <a:rPr lang="en-US" sz="4720" b="0" i="0" u="none" strike="noStrike" spc="-236">
                <a:solidFill>
                  <a:srgbClr val="FFFFFF"/>
                </a:solidFill>
                <a:latin typeface="Noto Sans CJK KR Regular"/>
              </a:rPr>
              <a:t>..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744700" y="5003800"/>
            <a:ext cx="6096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1" i="1" u="none" strike="noStrike" spc="-331">
                <a:solidFill>
                  <a:srgbClr val="FFFFFF"/>
                </a:solidFill>
                <a:latin typeface="Noto Sans CJK KR Regular"/>
              </a:rPr>
              <a:t>"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2237700" y="9639300"/>
            <a:ext cx="6096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1" i="1" u="none" strike="noStrike" spc="-331">
                <a:solidFill>
                  <a:srgbClr val="FFFFFF"/>
                </a:solidFill>
                <a:latin typeface="Noto Sans CJK KR Regular"/>
              </a:rPr>
              <a:t>"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295400" y="4432300"/>
          <a:ext cx="21804062" cy="6985001"/>
        </p:xfrm>
        <a:graphic>
          <a:graphicData uri="http://schemas.openxmlformats.org/drawingml/2006/table">
            <a:tbl>
              <a:tblPr/>
              <a:tblGrid>
                <a:gridCol w="3114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473662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ko-KR" sz="2399" b="0" i="0" u="none" strike="noStrike">
                          <a:solidFill>
                            <a:srgbClr val="A973FF"/>
                          </a:solidFill>
                          <a:ea typeface="S-Core Dream 5 Medium"/>
                        </a:rPr>
                        <a:t>항목</a:t>
                      </a:r>
                      <a:r>
                        <a:rPr lang="en-US" sz="2399" b="0" i="0" u="none" strike="noStrike">
                          <a:solidFill>
                            <a:srgbClr val="A973FF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399" b="0" i="0" u="none" strike="noStrike">
                          <a:solidFill>
                            <a:srgbClr val="A973FF"/>
                          </a:solidFill>
                          <a:ea typeface="S-Core Dream 5 Medium"/>
                        </a:rPr>
                        <a:t>입력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1</a:t>
                      </a:r>
                      <a:r>
                        <a:rPr lang="ko-KR" sz="2399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2</a:t>
                      </a:r>
                      <a:r>
                        <a:rPr lang="ko-KR" sz="2399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3</a:t>
                      </a:r>
                      <a:r>
                        <a:rPr lang="ko-KR" sz="2399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4</a:t>
                      </a:r>
                      <a:r>
                        <a:rPr lang="ko-KR" sz="2399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5</a:t>
                      </a:r>
                      <a:r>
                        <a:rPr lang="ko-KR" sz="2399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6</a:t>
                      </a:r>
                      <a:r>
                        <a:rPr lang="ko-KR" sz="2399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6662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프로젝트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기획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,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분석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1353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개발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진행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6662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통합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테스트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6662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발표</a:t>
                      </a:r>
                      <a:r>
                        <a:rPr lang="en-US" sz="2133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133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준비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5613400" y="6337300"/>
            <a:ext cx="17487900" cy="152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5575300" y="7874000"/>
            <a:ext cx="17513300" cy="165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5575300" y="9258300"/>
            <a:ext cx="17513300" cy="15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5575300" y="10629900"/>
            <a:ext cx="175133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0" y="6108700"/>
            <a:ext cx="3149600" cy="596900"/>
          </a:xfrm>
          <a:prstGeom prst="rect">
            <a:avLst/>
          </a:prstGeom>
          <a:effectLst>
            <a:outerShdw blurRad="299384" dir="5400000">
              <a:srgbClr val="FFFFFF">
                <a:alpha val="45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99000" y="9029700"/>
            <a:ext cx="3263900" cy="596900"/>
          </a:xfrm>
          <a:prstGeom prst="rect">
            <a:avLst/>
          </a:prstGeom>
          <a:effectLst>
            <a:outerShdw blurRad="299384" dir="5400000">
              <a:srgbClr val="FFFFFF">
                <a:alpha val="45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62900" y="10325100"/>
            <a:ext cx="2425700" cy="596900"/>
          </a:xfrm>
          <a:prstGeom prst="rect">
            <a:avLst/>
          </a:prstGeom>
          <a:effectLst>
            <a:outerShdw blurRad="299384" dir="5400000">
              <a:srgbClr val="A973FF">
                <a:alpha val="6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6121400" y="6235700"/>
            <a:ext cx="2184400" cy="406400"/>
          </a:xfrm>
          <a:prstGeom prst="rect">
            <a:avLst/>
          </a:prstGeom>
          <a:effectLst>
            <a:outerShdw dist="22143" dir="2700000">
              <a:srgbClr val="000000">
                <a:alpha val="40000"/>
              </a:srgbClr>
            </a:outerShdw>
          </a:effectLst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0" i="0" u="none" strike="noStrike" spc="-68" dirty="0">
                <a:solidFill>
                  <a:srgbClr val="000000"/>
                </a:solidFill>
                <a:latin typeface="S-Core Dream 3 Light"/>
              </a:rPr>
              <a:t>07. 28. ~ 08. 03.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00" y="7620000"/>
            <a:ext cx="8623300" cy="596900"/>
          </a:xfrm>
          <a:prstGeom prst="rect">
            <a:avLst/>
          </a:prstGeom>
          <a:effectLst>
            <a:outerShdw blurRad="299384" dir="5400000">
              <a:srgbClr val="A973FF">
                <a:alpha val="60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10121900" y="7747000"/>
            <a:ext cx="59563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1" i="0" u="none" strike="noStrike" spc="-68">
                <a:solidFill>
                  <a:srgbClr val="EBEBEB"/>
                </a:solidFill>
                <a:latin typeface="S-Core Dream 3 Light"/>
              </a:rPr>
              <a:t>08. 04. ~ 08. 29.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792700" y="9144000"/>
            <a:ext cx="24765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1" i="0" u="none" strike="noStrike" spc="-68">
                <a:solidFill>
                  <a:srgbClr val="000000"/>
                </a:solidFill>
                <a:latin typeface="S-Core Dream 3 Light"/>
              </a:rPr>
              <a:t>08. 30. ~ 09. 05.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650200" y="10477500"/>
            <a:ext cx="24765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1" i="0" u="none" strike="noStrike" spc="-68">
                <a:solidFill>
                  <a:srgbClr val="EBEBEB"/>
                </a:solidFill>
                <a:latin typeface="S-Core Dream 3 Light"/>
              </a:rPr>
              <a:t>09. 06 ~ 09. 09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09700" y="914400"/>
            <a:ext cx="33020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프로젝트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일정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95400" y="3009900"/>
            <a:ext cx="8864600" cy="1028700"/>
          </a:xfrm>
          <a:prstGeom prst="rect">
            <a:avLst/>
          </a:prstGeom>
        </p:spPr>
        <p:txBody>
          <a:bodyPr lIns="0" tIns="0" rIns="0" bIns="73710" rtlCol="0" anchor="b"/>
          <a:lstStyle/>
          <a:p>
            <a:pPr lvl="0" algn="l">
              <a:lnSpc>
                <a:spcPct val="99600"/>
              </a:lnSpc>
            </a:pPr>
            <a:r>
              <a:rPr lang="ko-KR" sz="5803" b="0" i="0" u="none" strike="noStrike" spc="1">
                <a:solidFill>
                  <a:srgbClr val="A973FF"/>
                </a:solidFill>
                <a:ea typeface="Noto Sans CJK KR Bold"/>
              </a:rPr>
              <a:t>프로젝트</a:t>
            </a:r>
            <a:r>
              <a:rPr lang="en-US" sz="5803" b="0" i="0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5803" b="0" i="0" u="none" strike="noStrike" spc="1">
                <a:solidFill>
                  <a:srgbClr val="A973FF"/>
                </a:solidFill>
                <a:ea typeface="Noto Sans CJK KR Bold"/>
              </a:rPr>
              <a:t>전체</a:t>
            </a:r>
            <a:r>
              <a:rPr lang="en-US" sz="5803" b="0" i="0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5803" b="0" i="0" u="none" strike="noStrike" spc="1">
                <a:solidFill>
                  <a:srgbClr val="A973FF"/>
                </a:solidFill>
                <a:ea typeface="Noto Sans CJK KR Bold"/>
              </a:rPr>
              <a:t>일정</a:t>
            </a:r>
            <a:r>
              <a:rPr lang="en-US" sz="5803" b="0" i="0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5803" b="0" i="0" u="none" strike="noStrike" spc="1">
                <a:solidFill>
                  <a:srgbClr val="A973FF"/>
                </a:solidFill>
                <a:ea typeface="Noto Sans CJK KR Bold"/>
              </a:rPr>
              <a:t>간트차트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243800" y="723900"/>
            <a:ext cx="3568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개요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7945100" y="1041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58928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프로젝트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/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스펙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81100" y="9334500"/>
            <a:ext cx="99695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MSA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분산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독립적인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마이크로서비스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 OpenFeign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활용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 JWT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데이터베이스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독립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DB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81100" y="85598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프로젝트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구조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661900" y="26162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기술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스펙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243800" y="723900"/>
            <a:ext cx="3568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개요</a:t>
            </a:r>
          </a:p>
        </p:txBody>
      </p: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12433300" y="3797300"/>
          <a:ext cx="10746089" cy="8355583"/>
        </p:xfrm>
        <a:graphic>
          <a:graphicData uri="http://schemas.openxmlformats.org/drawingml/2006/table">
            <a:tbl>
              <a:tblPr/>
              <a:tblGrid>
                <a:gridCol w="3245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004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97581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3046" b="1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분류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3046" b="1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상세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552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ko-KR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개발</a:t>
                      </a:r>
                      <a:r>
                        <a:rPr lang="en-US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도구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 Eclipse STS4, Git(Github, SourceTree),   Oracle DB, SQL Developer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742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ko-KR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개발</a:t>
                      </a:r>
                      <a:r>
                        <a:rPr lang="en-US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언어</a:t>
                      </a:r>
                      <a:r>
                        <a:rPr lang="en-US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및</a:t>
                      </a:r>
                      <a:endParaRPr lang="en-US" sz="1100"/>
                    </a:p>
                    <a:p>
                      <a:pPr lvl="0" algn="ctr">
                        <a:lnSpc>
                          <a:spcPct val="115287"/>
                        </a:lnSpc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프레임워크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 Java 17, Spring Boot, Maven, </a:t>
                      </a:r>
                      <a:endParaRPr lang="en-US" sz="1100"/>
                    </a:p>
                    <a:p>
                      <a:pPr lvl="0" algn="l">
                        <a:lnSpc>
                          <a:spcPct val="115287"/>
                        </a:lnSpc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 </a:t>
                      </a:r>
                      <a:r>
                        <a:rPr lang="en" sz="2912" b="1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OpenFeign</a:t>
                      </a: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, </a:t>
                      </a:r>
                      <a:r>
                        <a:rPr lang="en" sz="2912" b="1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AOP</a:t>
                      </a: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, </a:t>
                      </a:r>
                      <a:r>
                        <a:rPr lang="en" sz="2912" b="1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Eureka Server-Client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7611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프론트엔드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 ThymeLeaf, Bootstrap, React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5925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백엔드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-US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 Spring Boot </a:t>
                      </a:r>
                      <a:r>
                        <a:rPr lang="ko-KR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기반</a:t>
                      </a:r>
                      <a:r>
                        <a:rPr lang="en-US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MSA </a:t>
                      </a:r>
                      <a:r>
                        <a:rPr lang="ko-KR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구조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5925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보안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1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 JWT</a:t>
                      </a: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, Spring Security Filter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7247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머신러닝</a:t>
                      </a:r>
                      <a:endParaRPr lang="en-US" sz="1100"/>
                    </a:p>
                    <a:p>
                      <a:pPr lvl="0" algn="ctr">
                        <a:lnSpc>
                          <a:spcPct val="115287"/>
                        </a:lnSpc>
                      </a:pPr>
                      <a:r>
                        <a:rPr lang="ko-KR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데이터</a:t>
                      </a:r>
                      <a:r>
                        <a:rPr lang="en-US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912" b="0" i="0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분석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 Python, </a:t>
                      </a:r>
                      <a:r>
                        <a:rPr lang="en" sz="2912" b="1" i="0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Matplotlib, seaborn, Ensemble</a:t>
                      </a:r>
                      <a:endParaRPr lang="en-US" sz="110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2349500"/>
            <a:ext cx="10198100" cy="6032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155829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2.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구조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및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기술</a:t>
            </a:r>
            <a:r>
              <a:rPr lang="en-US" sz="14666" b="0" i="0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ea typeface="Noto Sans CJK KR Black"/>
              </a:rPr>
              <a:t>상세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6527800" cy="61976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MSA  Eureka Server-Client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OpenFeign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JWT Token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Spring AOP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Noto Sans CJK KR Bold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Noto Sans CJK KR Bold"/>
              </a:rPr>
              <a:t>Github / SourceTre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Noto Sans CJK KR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1295400" y="3429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7467600"/>
            <a:ext cx="6896100" cy="4940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3900" y="9639300"/>
            <a:ext cx="889000" cy="22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4706600" y="10020300"/>
            <a:ext cx="889000" cy="228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상세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40800" y="3975100"/>
            <a:ext cx="141478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모으냥즈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프로젝트는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고가용성과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재해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방지를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위해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MSA(Micro-Service Architecture)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기반으로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설계되었습니다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독립적으로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배포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확장이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가능하며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결합도를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최소화하여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유지보수성을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높였습니다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이를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특정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장애가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전체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시스템에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영향을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미치지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않도록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구성했습니다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40800" y="3124200"/>
            <a:ext cx="14160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MSA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서버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구조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: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고가용성과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재해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방지를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위한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설계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40800" y="8902700"/>
            <a:ext cx="63119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분리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처리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40800" y="79756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서비스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분리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전략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76700" y="8902700"/>
            <a:ext cx="63119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독립적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배포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부하에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따른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장애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발생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영향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범위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최소화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신속한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장애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복구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서비스별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스택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최적화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76700" y="79756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장애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격리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확장성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240500" y="723900"/>
            <a:ext cx="45847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2.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기술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500" y="3149600"/>
            <a:ext cx="2286000" cy="2298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000500" y="3517900"/>
            <a:ext cx="3187700" cy="977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" sz="5513" b="0" i="0" u="none" strike="noStrike" spc="110">
                <a:solidFill>
                  <a:srgbClr val="FF0000"/>
                </a:solidFill>
                <a:latin typeface="Noto Sans CJK KR Bold"/>
              </a:rPr>
              <a:t>NETFLIX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00500" y="4305300"/>
            <a:ext cx="3225800" cy="1028700"/>
          </a:xfrm>
          <a:prstGeom prst="rect">
            <a:avLst/>
          </a:prstGeom>
        </p:spPr>
        <p:txBody>
          <a:bodyPr lIns="0" tIns="0" rIns="0" bIns="70028" rtlCol="0" anchor="b"/>
          <a:lstStyle/>
          <a:p>
            <a:pPr lvl="0" algn="l">
              <a:lnSpc>
                <a:spcPct val="99600"/>
              </a:lnSpc>
            </a:pPr>
            <a:r>
              <a:rPr lang="en" sz="5755" b="0" i="0" u="none" strike="noStrike" spc="113">
                <a:solidFill>
                  <a:srgbClr val="9E9E9E"/>
                </a:solidFill>
                <a:latin typeface="Noto Sans CJK KR Bold"/>
              </a:rPr>
              <a:t>EUREKA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2957</Words>
  <Application>Microsoft Office PowerPoint</Application>
  <PresentationFormat>사용자 지정</PresentationFormat>
  <Paragraphs>602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0" baseType="lpstr">
      <vt:lpstr>Noto Sans CJK KR Black</vt:lpstr>
      <vt:lpstr>Arial</vt:lpstr>
      <vt:lpstr>Noto Sans CJK KR Bold</vt:lpstr>
      <vt:lpstr>S-Core Dream 4 Regular</vt:lpstr>
      <vt:lpstr>Wingdings</vt:lpstr>
      <vt:lpstr>Noto Sans CJK KR Regular</vt:lpstr>
      <vt:lpstr>S-Core Dream 3 Light</vt:lpstr>
      <vt:lpstr>S-Core Dream 5 Medium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희상 김</cp:lastModifiedBy>
  <cp:revision>49</cp:revision>
  <dcterms:created xsi:type="dcterms:W3CDTF">2006-08-16T00:00:00Z</dcterms:created>
  <dcterms:modified xsi:type="dcterms:W3CDTF">2025-08-28T08:50:30Z</dcterms:modified>
</cp:coreProperties>
</file>